
<file path=[Content_Types].xml><?xml version="1.0" encoding="utf-8"?>
<Types xmlns="http://schemas.openxmlformats.org/package/2006/content-types">
  <Default Extension="png" ContentType="image/png"/>
  <Default Extension="bin" ContentType="image/unknown"/>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4"/>
  </p:notesMasterIdLst>
  <p:handoutMasterIdLst>
    <p:handoutMasterId r:id="rId15"/>
  </p:handoutMasterIdLst>
  <p:sldIdLst>
    <p:sldId id="731" r:id="rId2"/>
    <p:sldId id="762" r:id="rId3"/>
    <p:sldId id="744" r:id="rId4"/>
    <p:sldId id="769" r:id="rId5"/>
    <p:sldId id="758" r:id="rId6"/>
    <p:sldId id="763" r:id="rId7"/>
    <p:sldId id="764" r:id="rId8"/>
    <p:sldId id="767" r:id="rId9"/>
    <p:sldId id="765" r:id="rId10"/>
    <p:sldId id="753" r:id="rId11"/>
    <p:sldId id="766" r:id="rId12"/>
    <p:sldId id="729" r:id="rId1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3" orient="horz" pos="3696" userDrawn="1">
          <p15:clr>
            <a:srgbClr val="A4A3A4"/>
          </p15:clr>
        </p15:guide>
        <p15:guide id="4" pos="384" userDrawn="1">
          <p15:clr>
            <a:srgbClr val="A4A3A4"/>
          </p15:clr>
        </p15:guide>
        <p15:guide id="5" pos="5328" userDrawn="1">
          <p15:clr>
            <a:srgbClr val="A4A3A4"/>
          </p15:clr>
        </p15:guide>
        <p15:guide id="6" orient="horz" pos="2688" userDrawn="1">
          <p15:clr>
            <a:srgbClr val="A4A3A4"/>
          </p15:clr>
        </p15:guide>
        <p15:guide id="7" orient="horz" pos="2736" userDrawn="1">
          <p15:clr>
            <a:srgbClr val="A4A3A4"/>
          </p15:clr>
        </p15:guide>
        <p15:guide id="8" orient="horz" pos="3168" userDrawn="1">
          <p15:clr>
            <a:srgbClr val="A4A3A4"/>
          </p15:clr>
        </p15:guide>
        <p15:guide id="9" pos="1632" userDrawn="1">
          <p15:clr>
            <a:srgbClr val="A4A3A4"/>
          </p15:clr>
        </p15:guide>
        <p15:guide id="10" pos="2880" userDrawn="1">
          <p15:clr>
            <a:srgbClr val="A4A3A4"/>
          </p15:clr>
        </p15:guide>
        <p15:guide id="11" orient="horz" pos="1536" userDrawn="1">
          <p15:clr>
            <a:srgbClr val="A4A3A4"/>
          </p15:clr>
        </p15:guide>
        <p15:guide id="12" orient="horz" pos="624" userDrawn="1">
          <p15:clr>
            <a:srgbClr val="A4A3A4"/>
          </p15:clr>
        </p15:guide>
        <p15:guide id="13" orient="horz" pos="2256" userDrawn="1">
          <p15:clr>
            <a:srgbClr val="A4A3A4"/>
          </p15:clr>
        </p15:guide>
        <p15:guide id="14" orient="horz"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7C6"/>
    <a:srgbClr val="8BC3A5"/>
    <a:srgbClr val="35AC79"/>
    <a:srgbClr val="30986A"/>
    <a:srgbClr val="143A87"/>
    <a:srgbClr val="1A50C1"/>
    <a:srgbClr val="173458"/>
    <a:srgbClr val="B7DEE0"/>
    <a:srgbClr val="B1E3FF"/>
    <a:srgbClr val="AFD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2" autoAdjust="0"/>
    <p:restoredTop sz="82872" autoAdjust="0"/>
  </p:normalViewPr>
  <p:slideViewPr>
    <p:cSldViewPr snapToObjects="1">
      <p:cViewPr varScale="1">
        <p:scale>
          <a:sx n="86" d="100"/>
          <a:sy n="86" d="100"/>
        </p:scale>
        <p:origin x="1291" y="67"/>
      </p:cViewPr>
      <p:guideLst>
        <p:guide orient="horz" pos="1104"/>
        <p:guide orient="horz" pos="3696"/>
        <p:guide pos="384"/>
        <p:guide pos="5328"/>
        <p:guide orient="horz" pos="2688"/>
        <p:guide orient="horz" pos="2736"/>
        <p:guide orient="horz" pos="3168"/>
        <p:guide pos="1632"/>
        <p:guide pos="2880"/>
        <p:guide orient="horz" pos="1536"/>
        <p:guide orient="horz" pos="624"/>
        <p:guide orient="horz" pos="2256"/>
        <p:guide orient="horz"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6F1D4843-7199-4A72-B97F-32BBE3CCDD9B}" type="datetime1">
              <a:rPr lang="en-US" smtClean="0"/>
              <a:t>8/9/2018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A346787E-70BD-5241-9776-2654E36B080E}" type="slidenum">
              <a:rPr lang="en-US" smtClean="0"/>
              <a:t>‹#›</a:t>
            </a:fld>
            <a:endParaRPr lang="en-US"/>
          </a:p>
        </p:txBody>
      </p:sp>
    </p:spTree>
    <p:extLst>
      <p:ext uri="{BB962C8B-B14F-4D97-AF65-F5344CB8AC3E}">
        <p14:creationId xmlns:p14="http://schemas.microsoft.com/office/powerpoint/2010/main" val="48763778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647599C8-56E2-4195-A44D-6FC6300C9A80}" type="datetime1">
              <a:rPr lang="en-US" smtClean="0"/>
              <a:t>8/9/2018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86BB8620-EBF2-0E4D-8D85-6217F496E400}" type="slidenum">
              <a:rPr lang="en-US" smtClean="0"/>
              <a:t>‹#›</a:t>
            </a:fld>
            <a:endParaRPr lang="en-US"/>
          </a:p>
        </p:txBody>
      </p:sp>
    </p:spTree>
    <p:extLst>
      <p:ext uri="{BB962C8B-B14F-4D97-AF65-F5344CB8AC3E}">
        <p14:creationId xmlns:p14="http://schemas.microsoft.com/office/powerpoint/2010/main" val="2111838048"/>
      </p:ext>
    </p:extLst>
  </p:cSld>
  <p:clrMap bg1="lt1" tx1="dk1" bg2="lt2" tx2="dk2" accent1="accent1" accent2="accent2" accent3="accent3" accent4="accent4" accent5="accent5" accent6="accent6" hlink="hlink" folHlink="folHlink"/>
  <p:hf/>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BB8620-EBF2-0E4D-8D85-6217F496E400}" type="slidenum">
              <a:rPr lang="en-US" smtClean="0"/>
              <a:t>0</a:t>
            </a:fld>
            <a:endParaRPr lang="en-US" dirty="0"/>
          </a:p>
        </p:txBody>
      </p:sp>
      <p:sp>
        <p:nvSpPr>
          <p:cNvPr id="5" name="Date Placeholder 4"/>
          <p:cNvSpPr>
            <a:spLocks noGrp="1"/>
          </p:cNvSpPr>
          <p:nvPr>
            <p:ph type="dt" idx="11"/>
          </p:nvPr>
        </p:nvSpPr>
        <p:spPr/>
        <p:txBody>
          <a:bodyPr/>
          <a:lstStyle/>
          <a:p>
            <a:fld id="{580B13C2-8716-4576-951C-C3CC287137FF}" type="datetime1">
              <a:rPr lang="en-US" smtClean="0"/>
              <a:t>8/9/2018</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Header Placeholder 6"/>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64744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06A1EB6-2C59-4018-A672-873669E61231}" type="datetime1">
              <a:rPr lang="en-US" smtClean="0"/>
              <a:t>8/9/2018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a:t>
            </a:fld>
            <a:endParaRPr lang="en-US"/>
          </a:p>
        </p:txBody>
      </p:sp>
    </p:spTree>
    <p:extLst>
      <p:ext uri="{BB962C8B-B14F-4D97-AF65-F5344CB8AC3E}">
        <p14:creationId xmlns:p14="http://schemas.microsoft.com/office/powerpoint/2010/main" val="252377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AED91BDF-8BFE-4120-9831-21B9D50992EE}" type="datetime1">
              <a:rPr lang="en-US" smtClean="0"/>
              <a:t>8/9/2018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3</a:t>
            </a:fld>
            <a:endParaRPr lang="en-US"/>
          </a:p>
        </p:txBody>
      </p:sp>
    </p:spTree>
    <p:extLst>
      <p:ext uri="{BB962C8B-B14F-4D97-AF65-F5344CB8AC3E}">
        <p14:creationId xmlns:p14="http://schemas.microsoft.com/office/powerpoint/2010/main" val="303868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6852BA6-BB08-44C6-A6A0-4653EDEF97D4}" type="datetime1">
              <a:rPr lang="en-US" smtClean="0"/>
              <a:t>8/9/2018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4</a:t>
            </a:fld>
            <a:endParaRPr lang="en-US"/>
          </a:p>
        </p:txBody>
      </p:sp>
    </p:spTree>
    <p:extLst>
      <p:ext uri="{BB962C8B-B14F-4D97-AF65-F5344CB8AC3E}">
        <p14:creationId xmlns:p14="http://schemas.microsoft.com/office/powerpoint/2010/main" val="103802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537BD12-9838-4413-BC7F-351B36D1E641}" type="datetime1">
              <a:rPr lang="en-US" smtClean="0"/>
              <a:t>8/9/2018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5</a:t>
            </a:fld>
            <a:endParaRPr lang="en-US"/>
          </a:p>
        </p:txBody>
      </p:sp>
    </p:spTree>
    <p:extLst>
      <p:ext uri="{BB962C8B-B14F-4D97-AF65-F5344CB8AC3E}">
        <p14:creationId xmlns:p14="http://schemas.microsoft.com/office/powerpoint/2010/main" val="138278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10E13A38-51B9-4DBC-B2AE-1730B11639F2}" type="datetime1">
              <a:rPr lang="en-US" smtClean="0"/>
              <a:t>8/9/2018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6</a:t>
            </a:fld>
            <a:endParaRPr lang="en-US"/>
          </a:p>
        </p:txBody>
      </p:sp>
    </p:spTree>
    <p:extLst>
      <p:ext uri="{BB962C8B-B14F-4D97-AF65-F5344CB8AC3E}">
        <p14:creationId xmlns:p14="http://schemas.microsoft.com/office/powerpoint/2010/main" val="2348775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4A21971C-4620-4375-9CEA-AF5B079B9372}" type="datetime1">
              <a:rPr lang="en-US" smtClean="0"/>
              <a:t>8/9/2018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8</a:t>
            </a:fld>
            <a:endParaRPr lang="en-US"/>
          </a:p>
        </p:txBody>
      </p:sp>
    </p:spTree>
    <p:extLst>
      <p:ext uri="{BB962C8B-B14F-4D97-AF65-F5344CB8AC3E}">
        <p14:creationId xmlns:p14="http://schemas.microsoft.com/office/powerpoint/2010/main" val="270344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ADE98D8-BA2C-4DBD-AC6B-82AB25DB95CE}" type="datetime1">
              <a:rPr lang="en-US" smtClean="0"/>
              <a:t>8/9/2018</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86BB8620-EBF2-0E4D-8D85-6217F496E400}" type="slidenum">
              <a:rPr lang="en-US" smtClean="0"/>
              <a:t>10</a:t>
            </a:fld>
            <a:endParaRPr lang="en-US"/>
          </a:p>
        </p:txBody>
      </p:sp>
    </p:spTree>
    <p:extLst>
      <p:ext uri="{BB962C8B-B14F-4D97-AF65-F5344CB8AC3E}">
        <p14:creationId xmlns:p14="http://schemas.microsoft.com/office/powerpoint/2010/main" val="3959927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tif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5618" y="934941"/>
            <a:ext cx="2742186" cy="1015028"/>
          </a:xfrm>
          <a:prstGeom prst="rect">
            <a:avLst/>
          </a:prstGeom>
        </p:spPr>
      </p:pic>
      <p:sp>
        <p:nvSpPr>
          <p:cNvPr id="7" name="Title 1"/>
          <p:cNvSpPr>
            <a:spLocks noGrp="1"/>
          </p:cNvSpPr>
          <p:nvPr>
            <p:ph type="ctrTitle" hasCustomPrompt="1"/>
          </p:nvPr>
        </p:nvSpPr>
        <p:spPr>
          <a:xfrm>
            <a:off x="620487" y="1843409"/>
            <a:ext cx="7891272" cy="1543432"/>
          </a:xfrm>
          <a:prstGeom prst="rect">
            <a:avLst/>
          </a:prstGeom>
        </p:spPr>
        <p:txBody>
          <a:bodyPr anchor="b">
            <a:normAutofit/>
          </a:bodyPr>
          <a:lstStyle>
            <a:lvl1pPr algn="l">
              <a:defRPr sz="4400" baseline="0"/>
            </a:lvl1pPr>
          </a:lstStyle>
          <a:p>
            <a:r>
              <a:rPr lang="en-US" dirty="0"/>
              <a:t>Main title 1 or 2 lines</a:t>
            </a:r>
          </a:p>
        </p:txBody>
      </p:sp>
      <p:sp>
        <p:nvSpPr>
          <p:cNvPr id="8" name="Subtitle 2"/>
          <p:cNvSpPr>
            <a:spLocks noGrp="1"/>
          </p:cNvSpPr>
          <p:nvPr>
            <p:ph type="subTitle" idx="1" hasCustomPrompt="1"/>
          </p:nvPr>
        </p:nvSpPr>
        <p:spPr>
          <a:xfrm>
            <a:off x="620487" y="3478916"/>
            <a:ext cx="7891272" cy="931862"/>
          </a:xfrm>
          <a:prstGeom prst="rect">
            <a:avLst/>
          </a:prstGeo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1 or 2 lines</a:t>
            </a:r>
          </a:p>
        </p:txBody>
      </p:sp>
      <p:sp>
        <p:nvSpPr>
          <p:cNvPr id="4" name="Text Placeholder 3"/>
          <p:cNvSpPr>
            <a:spLocks noGrp="1"/>
          </p:cNvSpPr>
          <p:nvPr>
            <p:ph type="body" sz="quarter" idx="11" hasCustomPrompt="1"/>
          </p:nvPr>
        </p:nvSpPr>
        <p:spPr>
          <a:xfrm>
            <a:off x="620753" y="4502854"/>
            <a:ext cx="7891272" cy="429780"/>
          </a:xfrm>
          <a:prstGeom prst="rect">
            <a:avLst/>
          </a:prstGeom>
        </p:spPr>
        <p:txBody>
          <a:bodyPr/>
          <a:lstStyle>
            <a:lvl1pPr marL="0" indent="0">
              <a:buNone/>
              <a:defRPr lang="en-US" sz="1800" b="0" kern="1200" baseline="0" smtClean="0">
                <a:solidFill>
                  <a:srgbClr val="000000"/>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date</a:t>
            </a:r>
          </a:p>
        </p:txBody>
      </p:sp>
      <p:sp>
        <p:nvSpPr>
          <p:cNvPr id="12" name="TextBox 11"/>
          <p:cNvSpPr txBox="1"/>
          <p:nvPr userDrawn="1"/>
        </p:nvSpPr>
        <p:spPr>
          <a:xfrm>
            <a:off x="620487" y="5954232"/>
            <a:ext cx="7903028" cy="553998"/>
          </a:xfrm>
          <a:prstGeom prst="rect">
            <a:avLst/>
          </a:prstGeom>
          <a:noFill/>
        </p:spPr>
        <p:txBody>
          <a:bodyPr wrap="square" rtlCol="0">
            <a:spAutoFit/>
          </a:bodyPr>
          <a:lstStyle/>
          <a:p>
            <a:r>
              <a:rPr lang="en-US" sz="1000" b="0" i="0" dirty="0">
                <a:solidFill>
                  <a:schemeClr val="tx1"/>
                </a:solidFill>
                <a:latin typeface="Calibri Light" charset="0"/>
                <a:ea typeface="Calibri Light" charset="0"/>
                <a:cs typeface="Calibri Light" charset="0"/>
              </a:rPr>
              <a:t>This document is the property of Third Sector Capital Partners, Inc.</a:t>
            </a:r>
            <a:r>
              <a:rPr lang="en-US" sz="1000" b="0" i="0" baseline="0" dirty="0">
                <a:solidFill>
                  <a:schemeClr val="tx1"/>
                </a:solidFill>
                <a:latin typeface="Calibri Light" charset="0"/>
                <a:ea typeface="Calibri Light" charset="0"/>
                <a:cs typeface="Calibri Light" charset="0"/>
              </a:rPr>
              <a:t> </a:t>
            </a:r>
            <a:r>
              <a:rPr lang="en-US" sz="1000" b="0" i="0" dirty="0">
                <a:solidFill>
                  <a:schemeClr val="tx1"/>
                </a:solidFill>
                <a:latin typeface="Calibri Light" charset="0"/>
                <a:ea typeface="Calibri Light" charset="0"/>
                <a:cs typeface="Calibri Light" charset="0"/>
              </a:rPr>
              <a:t>It contains confidential, proprietary, copyright, and/or trade secret information of Third Sector that must not be reproduced, disclosed to anyone or used for the benefit of anyone other than Third Sector unless expressly authorized in writing by an executive officer of Third Sector.</a:t>
            </a:r>
          </a:p>
        </p:txBody>
      </p:sp>
      <p:cxnSp>
        <p:nvCxnSpPr>
          <p:cNvPr id="9" name="Straight Connector 8"/>
          <p:cNvCxnSpPr/>
          <p:nvPr userDrawn="1"/>
        </p:nvCxnSpPr>
        <p:spPr>
          <a:xfrm>
            <a:off x="0" y="1751331"/>
            <a:ext cx="9144000" cy="0"/>
          </a:xfrm>
          <a:prstGeom prst="line">
            <a:avLst/>
          </a:prstGeom>
          <a:ln w="635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520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ose Slid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608076" y="1951032"/>
            <a:ext cx="7927848" cy="1994910"/>
          </a:xfrm>
          <a:prstGeom prst="rect">
            <a:avLst/>
          </a:prstGeom>
        </p:spPr>
        <p:txBody>
          <a:bodyPr/>
          <a:lstStyle>
            <a:lvl1pPr marL="228600" indent="-228600">
              <a:spcBef>
                <a:spcPts val="0"/>
              </a:spcBef>
              <a:spcAft>
                <a:spcPts val="0"/>
              </a:spcAft>
              <a:buSzPct val="100000"/>
              <a:buFont typeface="Arial" panose="020B0604020202020204" pitchFamily="34" charset="0"/>
              <a:buChar char="•"/>
              <a:defRPr sz="2000" baseline="0"/>
            </a:lvl1pPr>
            <a:lvl2pPr marL="685800" indent="-228600">
              <a:spcBef>
                <a:spcPts val="0"/>
              </a:spcBef>
              <a:spcAft>
                <a:spcPts val="200"/>
              </a:spcAft>
              <a:buSzPct val="75000"/>
              <a:buFont typeface="Wingdings" panose="05000000000000000000" pitchFamily="2" charset="2"/>
              <a:buChar char="§"/>
              <a:defRPr sz="1800" baseline="0"/>
            </a:lvl2pPr>
            <a:lvl3pPr marL="1200150" indent="-285750">
              <a:buFont typeface="Wingdings" charset="2"/>
              <a:buChar char="§"/>
              <a:defRPr sz="2000"/>
            </a:lvl3pPr>
            <a:lvl4pPr marL="1657350" indent="-285750">
              <a:buFont typeface="Wingdings" charset="2"/>
              <a:buChar char="§"/>
              <a:defRPr sz="2000"/>
            </a:lvl4pPr>
            <a:lvl5pPr marL="2114550" indent="-285750">
              <a:buFont typeface="Wingdings" charset="2"/>
              <a:buChar char="§"/>
              <a:defRPr sz="2000"/>
            </a:lvl5pPr>
          </a:lstStyle>
          <a:p>
            <a:pPr lvl="0"/>
            <a:r>
              <a:rPr lang="en-US" dirty="0"/>
              <a:t>Describe the purpose of the deck, including:</a:t>
            </a:r>
          </a:p>
          <a:p>
            <a:pPr lvl="1"/>
            <a:r>
              <a:rPr lang="en-US" dirty="0"/>
              <a:t>Intended audience</a:t>
            </a:r>
          </a:p>
          <a:p>
            <a:pPr lvl="1"/>
            <a:r>
              <a:rPr lang="en-US" dirty="0"/>
              <a:t>Whether this deck is designed are decisions to be made or this is presenting research findings, </a:t>
            </a:r>
            <a:r>
              <a:rPr lang="en-US" dirty="0" err="1"/>
              <a:t>etc</a:t>
            </a:r>
            <a:endParaRPr lang="en-US" dirty="0"/>
          </a:p>
          <a:p>
            <a:pPr lvl="0"/>
            <a:r>
              <a:rPr lang="en-US" dirty="0"/>
              <a:t>Additional purpose?</a:t>
            </a:r>
          </a:p>
          <a:p>
            <a:pPr lvl="1"/>
            <a:endParaRPr lang="en-US" dirty="0"/>
          </a:p>
        </p:txBody>
      </p:sp>
      <p:pic>
        <p:nvPicPr>
          <p:cNvPr id="11" name="Picture 10"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8" name="Title 17"/>
          <p:cNvSpPr>
            <a:spLocks noGrp="1"/>
          </p:cNvSpPr>
          <p:nvPr>
            <p:ph type="title" hasCustomPrompt="1"/>
          </p:nvPr>
        </p:nvSpPr>
        <p:spPr>
          <a:xfrm>
            <a:off x="608076" y="866584"/>
            <a:ext cx="7927848" cy="850392"/>
          </a:xfrm>
        </p:spPr>
        <p:txBody>
          <a:bodyPr/>
          <a:lstStyle>
            <a:lvl1pPr>
              <a:defRPr sz="2400"/>
            </a:lvl1pPr>
          </a:lstStyle>
          <a:p>
            <a:r>
              <a:rPr lang="en-US" dirty="0"/>
              <a:t>Purpose</a:t>
            </a:r>
          </a:p>
        </p:txBody>
      </p:sp>
      <p:cxnSp>
        <p:nvCxnSpPr>
          <p:cNvPr id="22" name="Straight Connector 21"/>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Date Placeholder 11"/>
          <p:cNvSpPr>
            <a:spLocks noGrp="1"/>
          </p:cNvSpPr>
          <p:nvPr>
            <p:ph type="dt" sz="half" idx="14"/>
          </p:nvPr>
        </p:nvSpPr>
        <p:spPr/>
        <p:txBody>
          <a:bodyPr/>
          <a:lstStyle/>
          <a:p>
            <a:r>
              <a:rPr lang="en-US"/>
              <a:t>8/7/2018</a:t>
            </a:r>
          </a:p>
        </p:txBody>
      </p:sp>
      <p:sp>
        <p:nvSpPr>
          <p:cNvPr id="13" name="Footer Placeholder 12"/>
          <p:cNvSpPr>
            <a:spLocks noGrp="1"/>
          </p:cNvSpPr>
          <p:nvPr>
            <p:ph type="ftr" sz="quarter" idx="15"/>
          </p:nvPr>
        </p:nvSpPr>
        <p:spPr/>
        <p:txBody>
          <a:bodyPr/>
          <a:lstStyle/>
          <a:p>
            <a:r>
              <a:rPr lang="en-US"/>
              <a:t>© THIRD SECTOR CAPITAL PARTNERS, INC.</a:t>
            </a:r>
            <a:endParaRPr lang="en-US" dirty="0"/>
          </a:p>
        </p:txBody>
      </p:sp>
      <p:sp>
        <p:nvSpPr>
          <p:cNvPr id="14" name="Slide Number Placeholder 13"/>
          <p:cNvSpPr>
            <a:spLocks noGrp="1"/>
          </p:cNvSpPr>
          <p:nvPr>
            <p:ph type="sldNum" sz="quarter" idx="16"/>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23570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Divider">
    <p:spTree>
      <p:nvGrpSpPr>
        <p:cNvPr id="1" name=""/>
        <p:cNvGrpSpPr/>
        <p:nvPr/>
      </p:nvGrpSpPr>
      <p:grpSpPr>
        <a:xfrm>
          <a:off x="0" y="0"/>
          <a:ext cx="0" cy="0"/>
          <a:chOff x="0" y="0"/>
          <a:chExt cx="0" cy="0"/>
        </a:xfrm>
      </p:grpSpPr>
      <p:sp>
        <p:nvSpPr>
          <p:cNvPr id="14" name="Text Placeholder 13"/>
          <p:cNvSpPr>
            <a:spLocks noGrp="1"/>
          </p:cNvSpPr>
          <p:nvPr>
            <p:ph type="body" sz="quarter" idx="14" hasCustomPrompt="1"/>
          </p:nvPr>
        </p:nvSpPr>
        <p:spPr>
          <a:xfrm>
            <a:off x="608076" y="1953624"/>
            <a:ext cx="7927848" cy="3627438"/>
          </a:xfrm>
          <a:prstGeom prst="rect">
            <a:avLst/>
          </a:prstGeom>
        </p:spPr>
        <p:txBody>
          <a:bodyPr/>
          <a:lstStyle>
            <a:lvl1pPr marL="342900" indent="-342900">
              <a:buNone/>
              <a:defRPr lang="en-US" sz="2200" baseline="0" smtClean="0"/>
            </a:lvl1pPr>
            <a:lvl2pPr marL="742950" indent="-285750">
              <a:buNone/>
              <a:defRPr lang="en-US" smtClean="0">
                <a:solidFill>
                  <a:schemeClr val="tx1">
                    <a:tint val="75000"/>
                  </a:schemeClr>
                </a:solidFill>
              </a:defRPr>
            </a:lvl2pPr>
            <a:lvl3pPr marL="1143000" indent="-228600">
              <a:buNone/>
              <a:defRPr lang="en-US" smtClean="0">
                <a:solidFill>
                  <a:schemeClr val="tx1">
                    <a:tint val="75000"/>
                  </a:schemeClr>
                </a:solidFill>
              </a:defRPr>
            </a:lvl3pPr>
            <a:lvl4pPr marL="1600200" indent="-228600">
              <a:buNone/>
              <a:defRPr lang="en-US" smtClean="0">
                <a:solidFill>
                  <a:schemeClr val="tx1">
                    <a:tint val="75000"/>
                  </a:schemeClr>
                </a:solidFill>
              </a:defRPr>
            </a:lvl4pPr>
            <a:lvl5pPr marL="2057400" indent="-228600">
              <a:buNone/>
              <a:defRPr lang="en-US">
                <a:solidFill>
                  <a:schemeClr val="tx1">
                    <a:tint val="75000"/>
                  </a:schemeClr>
                </a:solidFill>
              </a:defRPr>
            </a:lvl5pPr>
          </a:lstStyle>
          <a:p>
            <a:pPr marL="0" lvl="0" indent="0">
              <a:spcBef>
                <a:spcPts val="0"/>
              </a:spcBef>
              <a:spcAft>
                <a:spcPts val="1800"/>
              </a:spcAft>
            </a:pPr>
            <a:r>
              <a:rPr lang="en-US" dirty="0"/>
              <a:t>Click to edit text</a:t>
            </a:r>
          </a:p>
          <a:p>
            <a:pPr marL="0" lvl="0" indent="0">
              <a:spcBef>
                <a:spcPts val="0"/>
              </a:spcBef>
              <a:spcAft>
                <a:spcPts val="1800"/>
              </a:spcAft>
            </a:pPr>
            <a:endParaRPr lang="en-US" dirty="0"/>
          </a:p>
          <a:p>
            <a:pPr marL="0" lvl="0" indent="0">
              <a:spcBef>
                <a:spcPts val="0"/>
              </a:spcBef>
              <a:spcAft>
                <a:spcPts val="1800"/>
              </a:spcAft>
            </a:pPr>
            <a:endParaRPr lang="en-US" dirty="0"/>
          </a:p>
        </p:txBody>
      </p:sp>
      <p:pic>
        <p:nvPicPr>
          <p:cNvPr id="9" name="Picture 8"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5" name="Title 4"/>
          <p:cNvSpPr>
            <a:spLocks noGrp="1"/>
          </p:cNvSpPr>
          <p:nvPr>
            <p:ph type="title" hasCustomPrompt="1"/>
          </p:nvPr>
        </p:nvSpPr>
        <p:spPr>
          <a:xfrm>
            <a:off x="608076" y="867092"/>
            <a:ext cx="7927848" cy="850392"/>
          </a:xfrm>
        </p:spPr>
        <p:txBody>
          <a:bodyPr/>
          <a:lstStyle>
            <a:lvl1pPr>
              <a:defRPr sz="2400" baseline="0"/>
            </a:lvl1pPr>
          </a:lstStyle>
          <a:p>
            <a:r>
              <a:rPr lang="en-US" dirty="0"/>
              <a:t>Click to edit Divider title</a:t>
            </a:r>
          </a:p>
        </p:txBody>
      </p:sp>
      <p:cxnSp>
        <p:nvCxnSpPr>
          <p:cNvPr id="18" name="Straight Connector 17"/>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Date Placeholder 15"/>
          <p:cNvSpPr>
            <a:spLocks noGrp="1"/>
          </p:cNvSpPr>
          <p:nvPr>
            <p:ph type="dt" sz="half" idx="15"/>
          </p:nvPr>
        </p:nvSpPr>
        <p:spPr/>
        <p:txBody>
          <a:bodyPr/>
          <a:lstStyle/>
          <a:p>
            <a:r>
              <a:rPr lang="en-US"/>
              <a:t>8/7/2018</a:t>
            </a:r>
          </a:p>
        </p:txBody>
      </p:sp>
      <p:sp>
        <p:nvSpPr>
          <p:cNvPr id="19" name="Footer Placeholder 18"/>
          <p:cNvSpPr>
            <a:spLocks noGrp="1"/>
          </p:cNvSpPr>
          <p:nvPr>
            <p:ph type="ftr" sz="quarter" idx="16"/>
          </p:nvPr>
        </p:nvSpPr>
        <p:spPr/>
        <p:txBody>
          <a:bodyPr/>
          <a:lstStyle/>
          <a:p>
            <a:r>
              <a:rPr lang="en-US"/>
              <a:t>© THIRD SECTOR CAPITAL PARTNERS, INC.</a:t>
            </a:r>
            <a:endParaRPr lang="en-US" dirty="0"/>
          </a:p>
        </p:txBody>
      </p:sp>
      <p:sp>
        <p:nvSpPr>
          <p:cNvPr id="20" name="Slide Number Placeholder 19"/>
          <p:cNvSpPr>
            <a:spLocks noGrp="1"/>
          </p:cNvSpPr>
          <p:nvPr>
            <p:ph type="sldNum" sz="quarter" idx="17"/>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82810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Divider">
    <p:spTree>
      <p:nvGrpSpPr>
        <p:cNvPr id="1" name=""/>
        <p:cNvGrpSpPr/>
        <p:nvPr/>
      </p:nvGrpSpPr>
      <p:grpSpPr>
        <a:xfrm>
          <a:off x="0" y="0"/>
          <a:ext cx="0" cy="0"/>
          <a:chOff x="0" y="0"/>
          <a:chExt cx="0" cy="0"/>
        </a:xfrm>
      </p:grpSpPr>
      <p:sp>
        <p:nvSpPr>
          <p:cNvPr id="41" name="Subtitle 2"/>
          <p:cNvSpPr>
            <a:spLocks noGrp="1"/>
          </p:cNvSpPr>
          <p:nvPr>
            <p:ph type="subTitle" idx="1" hasCustomPrompt="1"/>
          </p:nvPr>
        </p:nvSpPr>
        <p:spPr>
          <a:xfrm>
            <a:off x="608076" y="1953489"/>
            <a:ext cx="7927848" cy="3650902"/>
          </a:xfrm>
          <a:prstGeom prst="rect">
            <a:avLst/>
          </a:prstGeom>
        </p:spPr>
        <p:txBody>
          <a:bodyPr/>
          <a:lstStyle>
            <a:lvl1pPr marL="0" indent="0" algn="l">
              <a:spcBef>
                <a:spcPts val="0"/>
              </a:spcBef>
              <a:spcAft>
                <a:spcPts val="1800"/>
              </a:spcAft>
              <a:buNone/>
              <a:defRPr sz="2200" baseline="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title</a:t>
            </a:r>
          </a:p>
          <a:p>
            <a:r>
              <a:rPr lang="en-US" dirty="0"/>
              <a:t>Click to add section title</a:t>
            </a:r>
          </a:p>
          <a:p>
            <a:r>
              <a:rPr lang="en-US" dirty="0"/>
              <a:t>Click to add section title</a:t>
            </a:r>
          </a:p>
        </p:txBody>
      </p:sp>
      <p:pic>
        <p:nvPicPr>
          <p:cNvPr id="15" name="Picture 14"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6" name="Title 15"/>
          <p:cNvSpPr>
            <a:spLocks noGrp="1"/>
          </p:cNvSpPr>
          <p:nvPr>
            <p:ph type="title" hasCustomPrompt="1"/>
          </p:nvPr>
        </p:nvSpPr>
        <p:spPr>
          <a:xfrm>
            <a:off x="608076" y="866713"/>
            <a:ext cx="7927848" cy="850392"/>
          </a:xfrm>
        </p:spPr>
        <p:txBody>
          <a:bodyPr/>
          <a:lstStyle>
            <a:lvl1pPr>
              <a:defRPr sz="2400"/>
            </a:lvl1pPr>
          </a:lstStyle>
          <a:p>
            <a:r>
              <a:rPr lang="en-US" dirty="0"/>
              <a:t>Contents</a:t>
            </a:r>
          </a:p>
        </p:txBody>
      </p:sp>
      <p:cxnSp>
        <p:nvCxnSpPr>
          <p:cNvPr id="24" name="Straight Connector 23"/>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r>
              <a:rPr lang="en-US"/>
              <a:t>8/7/2018</a:t>
            </a:r>
          </a:p>
        </p:txBody>
      </p:sp>
      <p:sp>
        <p:nvSpPr>
          <p:cNvPr id="6" name="Footer Placeholder 5"/>
          <p:cNvSpPr>
            <a:spLocks noGrp="1"/>
          </p:cNvSpPr>
          <p:nvPr>
            <p:ph type="ftr" sz="quarter" idx="11"/>
          </p:nvPr>
        </p:nvSpPr>
        <p:spPr/>
        <p:txBody>
          <a:bodyPr/>
          <a:lstStyle/>
          <a:p>
            <a:r>
              <a:rPr lang="en-US"/>
              <a:t>© THIRD SECTOR CAPITAL PARTNERS, INC.</a:t>
            </a:r>
            <a:endParaRPr lang="en-US" dirty="0"/>
          </a:p>
        </p:txBody>
      </p:sp>
      <p:sp>
        <p:nvSpPr>
          <p:cNvPr id="7" name="Slide Number Placeholder 6"/>
          <p:cNvSpPr>
            <a:spLocks noGrp="1"/>
          </p:cNvSpPr>
          <p:nvPr>
            <p:ph type="sldNum" sz="quarter" idx="1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201964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lvl1pPr>
            <a:lvl2pPr marL="685800" indent="-228600">
              <a:buClr>
                <a:schemeClr val="tx1"/>
              </a:buClr>
              <a:buFont typeface="Wingdings" charset="2"/>
              <a:buChar char="§"/>
              <a:defRPr sz="1600"/>
            </a:lvl2pPr>
            <a:lvl3pPr marL="1143000" indent="-228600">
              <a:buClr>
                <a:schemeClr val="tx1"/>
              </a:buClr>
              <a:buFont typeface="Wingdings" charset="2"/>
              <a:buChar char="§"/>
              <a:defRPr sz="1400"/>
            </a:lvl3pPr>
            <a:lvl4pPr marL="1600200" indent="-228600">
              <a:buClr>
                <a:schemeClr val="tx1"/>
              </a:buClr>
              <a:buFont typeface="Wingdings" charset="2"/>
              <a:buChar char="§"/>
              <a:defRPr sz="1200"/>
            </a:lvl4pPr>
            <a:lvl5pPr marL="2057400" indent="-228600">
              <a:buClr>
                <a:schemeClr val="tx1"/>
              </a:buClr>
              <a:buFont typeface="Wingdings" charset="2"/>
              <a:buChar char="§"/>
              <a:defRPr sz="1200"/>
            </a:lvl5pPr>
          </a:lstStyle>
          <a:p>
            <a:pPr lvl="0"/>
            <a:r>
              <a:rPr lang="en-US" dirty="0"/>
              <a:t>Do not put content above this line! Preserve white space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hasCustomPrompt="1"/>
          </p:nvPr>
        </p:nvSpPr>
        <p:spPr>
          <a:xfrm>
            <a:off x="3075981" y="1063534"/>
            <a:ext cx="2992038" cy="307777"/>
          </a:xfrm>
          <a:prstGeom prst="rect">
            <a:avLst/>
          </a:prstGeom>
        </p:spPr>
        <p:txBody>
          <a:bodyPr wrap="none">
            <a:spAutoFit/>
          </a:bodyPr>
          <a:lstStyle>
            <a:lvl1pPr marL="0" indent="0" algn="ctr">
              <a:buNone/>
              <a:defRPr sz="1400" b="1" baseline="0"/>
            </a:lvl1pPr>
          </a:lstStyle>
          <a:p>
            <a:pPr lvl="0"/>
            <a:r>
              <a:rPr lang="en-US" dirty="0"/>
              <a:t>Insert Graphic Title (14pt Calibri Bold)</a:t>
            </a:r>
          </a:p>
        </p:txBody>
      </p:sp>
      <p:sp>
        <p:nvSpPr>
          <p:cNvPr id="58" name="Text Placeholder 57"/>
          <p:cNvSpPr>
            <a:spLocks noGrp="1"/>
          </p:cNvSpPr>
          <p:nvPr>
            <p:ph type="body" sz="quarter" idx="19" hasCustomPrompt="1"/>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dirty="0"/>
              <a:t>Insert Footnotes here. 8 </a:t>
            </a:r>
            <a:r>
              <a:rPr lang="en-US" dirty="0" err="1"/>
              <a:t>pt</a:t>
            </a:r>
            <a:r>
              <a:rPr lang="en-US" dirty="0"/>
              <a:t>, Calibri Light Font exclusively for footnotes</a:t>
            </a:r>
          </a:p>
        </p:txBody>
      </p:sp>
      <p:cxnSp>
        <p:nvCxnSpPr>
          <p:cNvPr id="17" name="Straight Connector 16"/>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itle 9"/>
          <p:cNvSpPr>
            <a:spLocks noGrp="1"/>
          </p:cNvSpPr>
          <p:nvPr>
            <p:ph type="title" hasCustomPrompt="1"/>
          </p:nvPr>
        </p:nvSpPr>
        <p:spPr>
          <a:xfrm>
            <a:off x="608076" y="152402"/>
            <a:ext cx="7927848" cy="789708"/>
          </a:xfrm>
        </p:spPr>
        <p:txBody>
          <a:bodyPr/>
          <a:lstStyle>
            <a:lvl1pPr>
              <a:defRPr baseline="0"/>
            </a:lvl1pPr>
          </a:lstStyle>
          <a:p>
            <a:r>
              <a:rPr lang="en-US" dirty="0"/>
              <a:t>Click to add a title sentence that describes slide contents in 1-2 lines max</a:t>
            </a:r>
          </a:p>
        </p:txBody>
      </p:sp>
      <p:sp>
        <p:nvSpPr>
          <p:cNvPr id="13" name="Slide Number Placeholder 12"/>
          <p:cNvSpPr>
            <a:spLocks noGrp="1"/>
          </p:cNvSpPr>
          <p:nvPr>
            <p:ph type="sldNum" sz="quarter" idx="22"/>
          </p:nvPr>
        </p:nvSpPr>
        <p:spPr>
          <a:xfrm>
            <a:off x="8163766" y="6226880"/>
            <a:ext cx="374650" cy="473075"/>
          </a:xfrm>
        </p:spPr>
        <p:txBody>
          <a:bodyPr/>
          <a:lstStyle/>
          <a:p>
            <a:fld id="{DA0793FB-C4C3-534D-8179-FE2E76B41AD2}" type="slidenum">
              <a:rPr lang="en-US" smtClean="0"/>
              <a:pPr/>
              <a:t>‹#›</a:t>
            </a:fld>
            <a:endParaRPr lang="en-US"/>
          </a:p>
        </p:txBody>
      </p:sp>
      <p:sp>
        <p:nvSpPr>
          <p:cNvPr id="14" name="Date Placeholder 5"/>
          <p:cNvSpPr txBox="1">
            <a:spLocks/>
          </p:cNvSpPr>
          <p:nvPr userDrawn="1"/>
        </p:nvSpPr>
        <p:spPr>
          <a:xfrm>
            <a:off x="7229475" y="6232525"/>
            <a:ext cx="889000" cy="473075"/>
          </a:xfrm>
          <a:prstGeom prst="rect">
            <a:avLst/>
          </a:prstGeom>
        </p:spPr>
        <p:txBody>
          <a:bodyPr vert="horz" lIns="91440" tIns="45720" rIns="91440" bIns="45720" rtlCol="0" anchor="b"/>
          <a:lstStyle>
            <a:defPPr>
              <a:defRPr lang="en-US"/>
            </a:defPPr>
            <a:lvl1pPr marL="0" algn="ctr" defTabSz="457200" rtl="0" eaLnBrk="1" latinLnBrk="0" hangingPunct="1">
              <a:defRPr lang="en-US" sz="900" kern="120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8/7/2018</a:t>
            </a:r>
          </a:p>
        </p:txBody>
      </p:sp>
      <p:sp>
        <p:nvSpPr>
          <p:cNvPr id="15" name="Footer Placeholder 6"/>
          <p:cNvSpPr>
            <a:spLocks noGrp="1"/>
          </p:cNvSpPr>
          <p:nvPr>
            <p:ph type="ftr" sz="quarter" idx="21"/>
          </p:nvPr>
        </p:nvSpPr>
        <p:spPr>
          <a:xfrm>
            <a:off x="4728313" y="6232526"/>
            <a:ext cx="2178050" cy="467430"/>
          </a:xfrm>
        </p:spPr>
        <p:txBody>
          <a:bodyPr numCol="1"/>
          <a:lstStyle/>
          <a:p>
            <a:r>
              <a:rPr lang="en-US" dirty="0"/>
              <a:t>© THIRD SECTOR CAPITAL PARTNERS, INC.</a:t>
            </a:r>
          </a:p>
        </p:txBody>
      </p:sp>
      <p:grpSp>
        <p:nvGrpSpPr>
          <p:cNvPr id="18" name="Group 17">
            <a:extLst>
              <a:ext uri="{FF2B5EF4-FFF2-40B4-BE49-F238E27FC236}">
                <a16:creationId xmlns:a16="http://schemas.microsoft.com/office/drawing/2014/main" id="{D9AED54E-80E3-5A43-BE39-046D35487EE4}"/>
              </a:ext>
            </a:extLst>
          </p:cNvPr>
          <p:cNvGrpSpPr/>
          <p:nvPr userDrawn="1"/>
        </p:nvGrpSpPr>
        <p:grpSpPr>
          <a:xfrm>
            <a:off x="228600" y="6172200"/>
            <a:ext cx="3932729" cy="584417"/>
            <a:chOff x="228600" y="6182146"/>
            <a:chExt cx="3932729" cy="584417"/>
          </a:xfrm>
        </p:grpSpPr>
        <p:pic>
          <p:nvPicPr>
            <p:cNvPr id="19" name="Picture 18"/>
            <p:cNvPicPr/>
            <p:nvPr/>
          </p:nvPicPr>
          <p:blipFill>
            <a:blip r:embed="rId2">
              <a:extLst>
                <a:ext uri="{28A0092B-C50C-407E-A947-70E740481C1C}">
                  <a14:useLocalDpi xmlns:a14="http://schemas.microsoft.com/office/drawing/2010/main" val="0"/>
                </a:ext>
              </a:extLst>
            </a:blip>
            <a:stretch>
              <a:fillRect/>
            </a:stretch>
          </p:blipFill>
          <p:spPr>
            <a:xfrm>
              <a:off x="3200400" y="6231707"/>
              <a:ext cx="960929" cy="481748"/>
            </a:xfrm>
            <a:prstGeom prst="rect">
              <a:avLst/>
            </a:prstGeom>
          </p:spPr>
        </p:pic>
        <p:sp>
          <p:nvSpPr>
            <p:cNvPr id="20" name="Rectangle 19">
              <a:extLst>
                <a:ext uri="{FF2B5EF4-FFF2-40B4-BE49-F238E27FC236}">
                  <a16:creationId xmlns:a16="http://schemas.microsoft.com/office/drawing/2014/main" id="{5C08D00A-FF8D-3449-BD66-2DDF67D6F583}"/>
                </a:ext>
              </a:extLst>
            </p:cNvPr>
            <p:cNvSpPr/>
            <p:nvPr/>
          </p:nvSpPr>
          <p:spPr>
            <a:xfrm>
              <a:off x="228600" y="6182146"/>
              <a:ext cx="1914236" cy="58087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pic>
          <p:nvPicPr>
            <p:cNvPr id="21" name="Picture 20">
              <a:extLst>
                <a:ext uri="{FF2B5EF4-FFF2-40B4-BE49-F238E27FC236}">
                  <a16:creationId xmlns:a16="http://schemas.microsoft.com/office/drawing/2014/main" id="{57934FFE-58A8-E44B-9772-752E56DE4C4C}"/>
                </a:ext>
              </a:extLst>
            </p:cNvPr>
            <p:cNvPicPr>
              <a:picLocks noChangeAspect="1"/>
            </p:cNvPicPr>
            <p:nvPr/>
          </p:nvPicPr>
          <p:blipFill>
            <a:blip r:embed="rId3"/>
            <a:stretch>
              <a:fillRect/>
            </a:stretch>
          </p:blipFill>
          <p:spPr>
            <a:xfrm>
              <a:off x="1756176" y="6363257"/>
              <a:ext cx="1305790" cy="282333"/>
            </a:xfrm>
            <a:prstGeom prst="rect">
              <a:avLst/>
            </a:prstGeom>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09600" y="6182146"/>
              <a:ext cx="1039934" cy="584417"/>
            </a:xfrm>
            <a:prstGeom prst="rect">
              <a:avLst/>
            </a:prstGeom>
          </p:spPr>
        </p:pic>
      </p:grpSp>
    </p:spTree>
    <p:extLst>
      <p:ext uri="{BB962C8B-B14F-4D97-AF65-F5344CB8AC3E}">
        <p14:creationId xmlns:p14="http://schemas.microsoft.com/office/powerpoint/2010/main" val="250911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tner Standard Content Slide">
    <p:spTree>
      <p:nvGrpSpPr>
        <p:cNvPr id="1" name=""/>
        <p:cNvGrpSpPr/>
        <p:nvPr/>
      </p:nvGrpSpPr>
      <p:grpSpPr>
        <a:xfrm>
          <a:off x="0" y="0"/>
          <a:ext cx="0" cy="0"/>
          <a:chOff x="0" y="0"/>
          <a:chExt cx="0" cy="0"/>
        </a:xfrm>
      </p:grpSpPr>
      <p:pic>
        <p:nvPicPr>
          <p:cNvPr id="24" name="Picture 23"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28" name="Content Placeholder 3"/>
          <p:cNvSpPr>
            <a:spLocks noGrp="1"/>
          </p:cNvSpPr>
          <p:nvPr>
            <p:ph sz="quarter" idx="14" hasCustomPrompt="1"/>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lvl1pPr>
            <a:lvl2pPr marL="685800" indent="-228600">
              <a:buClr>
                <a:schemeClr val="tx1"/>
              </a:buClr>
              <a:buFont typeface="Wingdings" charset="2"/>
              <a:buChar char="§"/>
              <a:defRPr sz="1600"/>
            </a:lvl2pPr>
            <a:lvl3pPr marL="1143000" indent="-228600">
              <a:buClr>
                <a:schemeClr val="tx1"/>
              </a:buClr>
              <a:buFont typeface="Wingdings" panose="05000000000000000000" pitchFamily="2" charset="2"/>
              <a:buChar char="§"/>
              <a:defRPr sz="1400"/>
            </a:lvl3pPr>
            <a:lvl4pPr marL="1600200" indent="-228600">
              <a:buClr>
                <a:schemeClr val="tx1"/>
              </a:buClr>
              <a:buFont typeface="Wingdings" charset="2"/>
              <a:buChar char="§"/>
              <a:defRPr sz="1200"/>
            </a:lvl4pPr>
            <a:lvl5pPr marL="2057400" indent="-228600">
              <a:buClr>
                <a:schemeClr val="tx1"/>
              </a:buClr>
              <a:buFont typeface="Wingdings" charset="2"/>
              <a:buChar char="§"/>
              <a:defRPr sz="1200"/>
            </a:lvl5pPr>
          </a:lstStyle>
          <a:p>
            <a:pPr lvl="0"/>
            <a:r>
              <a:rPr lang="en-US" dirty="0"/>
              <a:t>Do not put content above this line! Preserve white space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5"/>
          <p:cNvSpPr>
            <a:spLocks noGrp="1"/>
          </p:cNvSpPr>
          <p:nvPr>
            <p:ph type="body" sz="quarter" idx="15" hasCustomPrompt="1"/>
          </p:nvPr>
        </p:nvSpPr>
        <p:spPr>
          <a:xfrm>
            <a:off x="3075981" y="1063534"/>
            <a:ext cx="2992038" cy="307777"/>
          </a:xfrm>
          <a:prstGeom prst="rect">
            <a:avLst/>
          </a:prstGeom>
        </p:spPr>
        <p:txBody>
          <a:bodyPr wrap="none">
            <a:spAutoFit/>
          </a:bodyPr>
          <a:lstStyle>
            <a:lvl1pPr marL="0" indent="0" algn="ctr">
              <a:buNone/>
              <a:defRPr sz="1400" b="1" baseline="0"/>
            </a:lvl1pPr>
          </a:lstStyle>
          <a:p>
            <a:pPr lvl="0"/>
            <a:r>
              <a:rPr lang="en-US" dirty="0"/>
              <a:t>Insert Graphic Title (14pt Calibri Bold)</a:t>
            </a:r>
          </a:p>
        </p:txBody>
      </p:sp>
      <p:sp>
        <p:nvSpPr>
          <p:cNvPr id="41" name="Title 40"/>
          <p:cNvSpPr>
            <a:spLocks noGrp="1"/>
          </p:cNvSpPr>
          <p:nvPr>
            <p:ph type="title" hasCustomPrompt="1"/>
          </p:nvPr>
        </p:nvSpPr>
        <p:spPr>
          <a:xfrm>
            <a:off x="608076" y="152402"/>
            <a:ext cx="7927848" cy="789708"/>
          </a:xfrm>
        </p:spPr>
        <p:txBody>
          <a:bodyPr/>
          <a:lstStyle/>
          <a:p>
            <a:r>
              <a:rPr lang="en-US" dirty="0"/>
              <a:t>Click to add a title sentence that describes slide contents in 1-2 lines max</a:t>
            </a:r>
          </a:p>
        </p:txBody>
      </p:sp>
      <p:cxnSp>
        <p:nvCxnSpPr>
          <p:cNvPr id="18" name="Straight Connector 17"/>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7"/>
          <p:cNvSpPr>
            <a:spLocks noGrp="1"/>
          </p:cNvSpPr>
          <p:nvPr>
            <p:ph type="body" sz="quarter" idx="19" hasCustomPrompt="1"/>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dirty="0"/>
              <a:t>Insert Footnotes here. 8 </a:t>
            </a:r>
            <a:r>
              <a:rPr lang="en-US" dirty="0" err="1"/>
              <a:t>pt</a:t>
            </a:r>
            <a:r>
              <a:rPr lang="en-US" dirty="0"/>
              <a:t>, Calibri Light Font exclusively for footnotes</a:t>
            </a:r>
          </a:p>
        </p:txBody>
      </p:sp>
      <p:sp>
        <p:nvSpPr>
          <p:cNvPr id="2" name="Date Placeholder 1"/>
          <p:cNvSpPr>
            <a:spLocks noGrp="1"/>
          </p:cNvSpPr>
          <p:nvPr>
            <p:ph type="dt" sz="half" idx="20"/>
          </p:nvPr>
        </p:nvSpPr>
        <p:spPr/>
        <p:txBody>
          <a:bodyPr/>
          <a:lstStyle/>
          <a:p>
            <a:r>
              <a:rPr lang="en-US"/>
              <a:t>8/7/2018</a:t>
            </a:r>
          </a:p>
        </p:txBody>
      </p:sp>
      <p:sp>
        <p:nvSpPr>
          <p:cNvPr id="4" name="Slide Number Placeholder 3"/>
          <p:cNvSpPr>
            <a:spLocks noGrp="1"/>
          </p:cNvSpPr>
          <p:nvPr>
            <p:ph type="sldNum" sz="quarter" idx="2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146250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bal Presentation">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8076" y="152402"/>
            <a:ext cx="7927848" cy="789708"/>
          </a:xfrm>
        </p:spPr>
        <p:txBody>
          <a:bodyPr/>
          <a:lstStyle>
            <a:lvl1pPr>
              <a:defRPr baseline="0"/>
            </a:lvl1pPr>
          </a:lstStyle>
          <a:p>
            <a:r>
              <a:rPr lang="en-US" dirty="0"/>
              <a:t>VERBAL presentations may have a short title phrase (e.g., Overview)</a:t>
            </a:r>
          </a:p>
        </p:txBody>
      </p:sp>
      <p:pic>
        <p:nvPicPr>
          <p:cNvPr id="9" name="Picture 8"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2" name="Content Placeholder 3"/>
          <p:cNvSpPr>
            <a:spLocks noGrp="1"/>
          </p:cNvSpPr>
          <p:nvPr>
            <p:ph sz="quarter" idx="14" hasCustomPrompt="1"/>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lvl1pPr>
            <a:lvl2pPr marL="685800" indent="-228600">
              <a:buClr>
                <a:schemeClr val="tx1"/>
              </a:buClr>
              <a:buFont typeface="Wingdings" charset="2"/>
              <a:buChar char="§"/>
              <a:defRPr sz="1600"/>
            </a:lvl2pPr>
            <a:lvl3pPr marL="1143000" indent="-228600">
              <a:buClr>
                <a:schemeClr val="tx1"/>
              </a:buClr>
              <a:buFont typeface="Wingdings" charset="2"/>
              <a:buChar char="§"/>
              <a:defRPr sz="1400"/>
            </a:lvl3pPr>
            <a:lvl4pPr marL="1600200" indent="-228600">
              <a:buClr>
                <a:schemeClr val="tx1"/>
              </a:buClr>
              <a:buFont typeface="Wingdings" charset="2"/>
              <a:buChar char="§"/>
              <a:defRPr sz="1200"/>
            </a:lvl4pPr>
            <a:lvl5pPr marL="2057400" indent="-228600">
              <a:buClr>
                <a:schemeClr val="tx1"/>
              </a:buClr>
              <a:buFont typeface="Wingdings" charset="2"/>
              <a:buChar char="§"/>
              <a:defRPr sz="1200"/>
            </a:lvl5pPr>
          </a:lstStyle>
          <a:p>
            <a:pPr lvl="0"/>
            <a:r>
              <a:rPr lang="en-US" dirty="0"/>
              <a:t>Do not put content above this line! Preserve white space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5"/>
          <p:cNvSpPr>
            <a:spLocks noGrp="1"/>
          </p:cNvSpPr>
          <p:nvPr>
            <p:ph type="body" sz="quarter" idx="15" hasCustomPrompt="1"/>
          </p:nvPr>
        </p:nvSpPr>
        <p:spPr>
          <a:xfrm>
            <a:off x="3075981" y="1063534"/>
            <a:ext cx="2992038" cy="307777"/>
          </a:xfrm>
          <a:prstGeom prst="rect">
            <a:avLst/>
          </a:prstGeom>
        </p:spPr>
        <p:txBody>
          <a:bodyPr wrap="none">
            <a:spAutoFit/>
          </a:bodyPr>
          <a:lstStyle>
            <a:lvl1pPr marL="0" indent="0" algn="ctr">
              <a:buNone/>
              <a:defRPr sz="1400" b="1" baseline="0"/>
            </a:lvl1pPr>
          </a:lstStyle>
          <a:p>
            <a:pPr lvl="0"/>
            <a:r>
              <a:rPr lang="en-US" dirty="0"/>
              <a:t>Insert Graphic Title (14pt Calibri Bold)</a:t>
            </a:r>
          </a:p>
        </p:txBody>
      </p:sp>
      <p:cxnSp>
        <p:nvCxnSpPr>
          <p:cNvPr id="19" name="Straight Connector 18"/>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 Placeholder 57"/>
          <p:cNvSpPr>
            <a:spLocks noGrp="1"/>
          </p:cNvSpPr>
          <p:nvPr>
            <p:ph type="body" sz="quarter" idx="19" hasCustomPrompt="1"/>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dirty="0"/>
              <a:t>Insert Footnotes here. 8 </a:t>
            </a:r>
            <a:r>
              <a:rPr lang="en-US" dirty="0" err="1"/>
              <a:t>pt</a:t>
            </a:r>
            <a:r>
              <a:rPr lang="en-US" dirty="0"/>
              <a:t>, Calibri Light Font exclusively for footnotes</a:t>
            </a:r>
          </a:p>
        </p:txBody>
      </p:sp>
      <p:sp>
        <p:nvSpPr>
          <p:cNvPr id="5" name="Date Placeholder 4"/>
          <p:cNvSpPr>
            <a:spLocks noGrp="1"/>
          </p:cNvSpPr>
          <p:nvPr>
            <p:ph type="dt" sz="half" idx="20"/>
          </p:nvPr>
        </p:nvSpPr>
        <p:spPr/>
        <p:txBody>
          <a:bodyPr/>
          <a:lstStyle/>
          <a:p>
            <a:r>
              <a:rPr lang="en-US"/>
              <a:t>8/7/2018</a:t>
            </a:r>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sp>
        <p:nvSpPr>
          <p:cNvPr id="8" name="Slide Number Placeholder 7"/>
          <p:cNvSpPr>
            <a:spLocks noGrp="1"/>
          </p:cNvSpPr>
          <p:nvPr>
            <p:ph type="sldNum" sz="quarter" idx="2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22725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Divider">
    <p:spTree>
      <p:nvGrpSpPr>
        <p:cNvPr id="1" name=""/>
        <p:cNvGrpSpPr/>
        <p:nvPr/>
      </p:nvGrpSpPr>
      <p:grpSpPr>
        <a:xfrm>
          <a:off x="0" y="0"/>
          <a:ext cx="0" cy="0"/>
          <a:chOff x="0" y="0"/>
          <a:chExt cx="0" cy="0"/>
        </a:xfrm>
      </p:grpSpPr>
      <p:cxnSp>
        <p:nvCxnSpPr>
          <p:cNvPr id="6" name="Straight Connector 5"/>
          <p:cNvCxnSpPr/>
          <p:nvPr userDrawn="1"/>
        </p:nvCxnSpPr>
        <p:spPr>
          <a:xfrm>
            <a:off x="0" y="6137199"/>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Subtitle 2"/>
          <p:cNvSpPr>
            <a:spLocks noGrp="1"/>
          </p:cNvSpPr>
          <p:nvPr>
            <p:ph type="subTitle" idx="1" hasCustomPrompt="1"/>
          </p:nvPr>
        </p:nvSpPr>
        <p:spPr>
          <a:xfrm>
            <a:off x="608076" y="1953489"/>
            <a:ext cx="7927848" cy="3650902"/>
          </a:xfrm>
          <a:prstGeom prst="rect">
            <a:avLst/>
          </a:prstGeom>
        </p:spPr>
        <p:txBody>
          <a:bodyPr/>
          <a:lstStyle>
            <a:lvl1pPr marL="0" indent="0" algn="l">
              <a:spcBef>
                <a:spcPts val="0"/>
              </a:spcBef>
              <a:spcAft>
                <a:spcPts val="1800"/>
              </a:spcAft>
              <a:buNone/>
              <a:defRPr sz="2200" baseline="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Appendix section A title</a:t>
            </a:r>
          </a:p>
          <a:p>
            <a:r>
              <a:rPr lang="en-US" dirty="0"/>
              <a:t>Click to add Appendix section B title</a:t>
            </a:r>
          </a:p>
          <a:p>
            <a:r>
              <a:rPr lang="en-US" dirty="0"/>
              <a:t>Click to add Appendix section C title</a:t>
            </a:r>
          </a:p>
        </p:txBody>
      </p:sp>
      <p:cxnSp>
        <p:nvCxnSpPr>
          <p:cNvPr id="9" name="Straight Connector 8"/>
          <p:cNvCxnSpPr/>
          <p:nvPr userDrawn="1"/>
        </p:nvCxnSpPr>
        <p:spPr>
          <a:xfrm>
            <a:off x="0" y="1754684"/>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Third Sector Capital Partners 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6384" y="6295959"/>
            <a:ext cx="1447198" cy="535684"/>
          </a:xfrm>
          <a:prstGeom prst="rect">
            <a:avLst/>
          </a:prstGeom>
        </p:spPr>
      </p:pic>
      <p:sp>
        <p:nvSpPr>
          <p:cNvPr id="15" name="Title 14"/>
          <p:cNvSpPr>
            <a:spLocks noGrp="1"/>
          </p:cNvSpPr>
          <p:nvPr>
            <p:ph type="title" hasCustomPrompt="1"/>
          </p:nvPr>
        </p:nvSpPr>
        <p:spPr>
          <a:xfrm>
            <a:off x="608076" y="868841"/>
            <a:ext cx="7927848" cy="850392"/>
          </a:xfrm>
        </p:spPr>
        <p:txBody>
          <a:bodyPr/>
          <a:lstStyle>
            <a:lvl1pPr>
              <a:defRPr sz="2400" baseline="0"/>
            </a:lvl1pPr>
          </a:lstStyle>
          <a:p>
            <a:r>
              <a:rPr lang="en-US" dirty="0"/>
              <a:t>Appendix</a:t>
            </a:r>
          </a:p>
        </p:txBody>
      </p:sp>
      <p:sp>
        <p:nvSpPr>
          <p:cNvPr id="21" name="Date Placeholder 20"/>
          <p:cNvSpPr>
            <a:spLocks noGrp="1"/>
          </p:cNvSpPr>
          <p:nvPr>
            <p:ph type="dt" sz="half" idx="10"/>
          </p:nvPr>
        </p:nvSpPr>
        <p:spPr/>
        <p:txBody>
          <a:bodyPr/>
          <a:lstStyle/>
          <a:p>
            <a:r>
              <a:rPr lang="en-US"/>
              <a:t>8/7/2018</a:t>
            </a:r>
          </a:p>
        </p:txBody>
      </p:sp>
      <p:sp>
        <p:nvSpPr>
          <p:cNvPr id="22" name="Footer Placeholder 21"/>
          <p:cNvSpPr>
            <a:spLocks noGrp="1"/>
          </p:cNvSpPr>
          <p:nvPr>
            <p:ph type="ftr" sz="quarter" idx="11"/>
          </p:nvPr>
        </p:nvSpPr>
        <p:spPr/>
        <p:txBody>
          <a:bodyPr/>
          <a:lstStyle/>
          <a:p>
            <a:r>
              <a:rPr lang="en-US"/>
              <a:t>© THIRD SECTOR CAPITAL PARTNERS, INC.</a:t>
            </a:r>
            <a:endParaRPr lang="en-US" dirty="0"/>
          </a:p>
        </p:txBody>
      </p:sp>
      <p:sp>
        <p:nvSpPr>
          <p:cNvPr id="23" name="Slide Number Placeholder 22"/>
          <p:cNvSpPr>
            <a:spLocks noGrp="1"/>
          </p:cNvSpPr>
          <p:nvPr>
            <p:ph type="sldNum" sz="quarter" idx="12"/>
          </p:nvPr>
        </p:nvSpPr>
        <p:spPr/>
        <p:txBody>
          <a:bodyPr/>
          <a:lstStyle/>
          <a:p>
            <a:fld id="{DA0793FB-C4C3-534D-8179-FE2E76B41AD2}" type="slidenum">
              <a:rPr lang="en-US" smtClean="0"/>
              <a:pPr/>
              <a:t>‹#›</a:t>
            </a:fld>
            <a:endParaRPr lang="en-US"/>
          </a:p>
        </p:txBody>
      </p:sp>
    </p:spTree>
    <p:extLst>
      <p:ext uri="{BB962C8B-B14F-4D97-AF65-F5344CB8AC3E}">
        <p14:creationId xmlns:p14="http://schemas.microsoft.com/office/powerpoint/2010/main" val="1407974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76" y="152402"/>
            <a:ext cx="7927848" cy="789708"/>
          </a:xfrm>
          <a:prstGeom prst="rect">
            <a:avLst/>
          </a:prstGeom>
        </p:spPr>
        <p:txBody>
          <a:bodyPr anchor="b"/>
          <a:lstStyle/>
          <a:p>
            <a:pPr marL="0" lvl="0" algn="l">
              <a:lnSpc>
                <a:spcPts val="3000"/>
              </a:lnSpc>
            </a:pPr>
            <a:r>
              <a:rPr lang="en-US"/>
              <a:t>Click to edit Master title style</a:t>
            </a:r>
            <a:endParaRPr lang="en-US" dirty="0"/>
          </a:p>
        </p:txBody>
      </p:sp>
      <p:sp>
        <p:nvSpPr>
          <p:cNvPr id="7" name="Date Placeholder 6"/>
          <p:cNvSpPr>
            <a:spLocks noGrp="1"/>
          </p:cNvSpPr>
          <p:nvPr>
            <p:ph type="dt" sz="half" idx="2"/>
          </p:nvPr>
        </p:nvSpPr>
        <p:spPr>
          <a:xfrm>
            <a:off x="7229475" y="6146800"/>
            <a:ext cx="889000" cy="473075"/>
          </a:xfrm>
          <a:prstGeom prst="rect">
            <a:avLst/>
          </a:prstGeom>
        </p:spPr>
        <p:txBody>
          <a:bodyPr vert="horz" lIns="91440" tIns="45720" rIns="91440" bIns="45720" rtlCol="0" anchor="b"/>
          <a:lstStyle>
            <a:lvl1pPr algn="ctr">
              <a:defRPr lang="en-US" sz="900" smtClean="0">
                <a:solidFill>
                  <a:schemeClr val="tx1">
                    <a:tint val="75000"/>
                  </a:schemeClr>
                </a:solidFill>
              </a:defRPr>
            </a:lvl1pPr>
          </a:lstStyle>
          <a:p>
            <a:r>
              <a:rPr lang="en-US"/>
              <a:t>8/7/2018</a:t>
            </a:r>
          </a:p>
        </p:txBody>
      </p:sp>
      <p:sp>
        <p:nvSpPr>
          <p:cNvPr id="8" name="Slide Number Placeholder 7"/>
          <p:cNvSpPr>
            <a:spLocks noGrp="1"/>
          </p:cNvSpPr>
          <p:nvPr>
            <p:ph type="sldNum" sz="quarter" idx="4"/>
          </p:nvPr>
        </p:nvSpPr>
        <p:spPr>
          <a:xfrm>
            <a:off x="8140700" y="6146800"/>
            <a:ext cx="374650" cy="473075"/>
          </a:xfrm>
          <a:prstGeom prst="rect">
            <a:avLst/>
          </a:prstGeom>
        </p:spPr>
        <p:txBody>
          <a:bodyPr vert="horz" lIns="91440" tIns="45720" rIns="91440" bIns="45720" rtlCol="0" anchor="b"/>
          <a:lstStyle>
            <a:lvl1pPr algn="ctr">
              <a:defRPr lang="en-US" sz="900" smtClean="0">
                <a:solidFill>
                  <a:schemeClr val="tx1">
                    <a:tint val="75000"/>
                  </a:schemeClr>
                </a:solidFill>
              </a:defRPr>
            </a:lvl1pPr>
          </a:lstStyle>
          <a:p>
            <a:fld id="{DA0793FB-C4C3-534D-8179-FE2E76B41AD2}" type="slidenum">
              <a:rPr lang="en-US" smtClean="0"/>
              <a:pPr/>
              <a:t>‹#›</a:t>
            </a:fld>
            <a:endParaRPr lang="en-US"/>
          </a:p>
        </p:txBody>
      </p:sp>
      <p:sp>
        <p:nvSpPr>
          <p:cNvPr id="3" name="Footer Placeholder 2"/>
          <p:cNvSpPr>
            <a:spLocks noGrp="1"/>
          </p:cNvSpPr>
          <p:nvPr>
            <p:ph type="ftr" sz="quarter" idx="3"/>
          </p:nvPr>
        </p:nvSpPr>
        <p:spPr>
          <a:xfrm>
            <a:off x="2142836" y="6146800"/>
            <a:ext cx="5064414" cy="473075"/>
          </a:xfrm>
          <a:prstGeom prst="rect">
            <a:avLst/>
          </a:prstGeom>
        </p:spPr>
        <p:txBody>
          <a:bodyPr vert="horz" lIns="91440" tIns="45720" rIns="91440" bIns="45720" rtlCol="0" anchor="b"/>
          <a:lstStyle>
            <a:lvl1pPr algn="r">
              <a:defRPr sz="900">
                <a:solidFill>
                  <a:schemeClr val="tx1">
                    <a:tint val="75000"/>
                  </a:schemeClr>
                </a:solidFill>
              </a:defRPr>
            </a:lvl1pPr>
          </a:lstStyle>
          <a:p>
            <a:r>
              <a:rPr lang="en-US"/>
              <a:t>© THIRD SECTOR CAPITAL PARTNERS, INC.</a:t>
            </a:r>
            <a:endParaRPr lang="en-US" dirty="0"/>
          </a:p>
        </p:txBody>
      </p:sp>
    </p:spTree>
    <p:extLst>
      <p:ext uri="{BB962C8B-B14F-4D97-AF65-F5344CB8AC3E}">
        <p14:creationId xmlns:p14="http://schemas.microsoft.com/office/powerpoint/2010/main" val="1022644554"/>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74" r:id="rId4"/>
    <p:sldLayoutId id="2147483668" r:id="rId5"/>
    <p:sldLayoutId id="2147483680" r:id="rId6"/>
    <p:sldLayoutId id="2147483681" r:id="rId7"/>
    <p:sldLayoutId id="2147483682" r:id="rId8"/>
  </p:sldLayoutIdLst>
  <p:hf hdr="0"/>
  <p:txStyles>
    <p:titleStyle>
      <a:lvl1pPr algn="l" defTabSz="457200" rtl="0" eaLnBrk="1" latinLnBrk="0" hangingPunct="1">
        <a:lnSpc>
          <a:spcPct val="100000"/>
        </a:lnSpc>
        <a:spcBef>
          <a:spcPct val="0"/>
        </a:spcBef>
        <a:buNone/>
        <a:defRPr lang="en-US" sz="2000" b="1" kern="1200" baseline="0" smtClean="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cscbroward.org/resource/fy-2016-17-program-services-budge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hhoward@thirdsectorcap.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tiff"/><Relationship Id="rId5" Type="http://schemas.openxmlformats.org/officeDocument/2006/relationships/image" Target="../media/image5.png"/><Relationship Id="rId4" Type="http://schemas.openxmlformats.org/officeDocument/2006/relationships/hyperlink" Target="mailto:lganci@cscbroward.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scbroward.org/sites/default/files/2018-06/FY1617AnnualPerformanceReportforweb.pdf" TargetMode="Externa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tiff"/><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tiff"/><Relationship Id="rId10" Type="http://schemas.openxmlformats.org/officeDocument/2006/relationships/image" Target="../media/image20.png"/><Relationship Id="rId4" Type="http://schemas.openxmlformats.org/officeDocument/2006/relationships/image" Target="../media/image3.tiff"/><Relationship Id="rId9" Type="http://schemas.openxmlformats.org/officeDocument/2006/relationships/image" Target="../media/image19.tif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bin"/><Relationship Id="rId3" Type="http://schemas.openxmlformats.org/officeDocument/2006/relationships/image" Target="../media/image21.jpg"/><Relationship Id="rId7" Type="http://schemas.openxmlformats.org/officeDocument/2006/relationships/image" Target="../media/image24.tiff"/><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tiff"/><Relationship Id="rId11" Type="http://schemas.openxmlformats.org/officeDocument/2006/relationships/image" Target="../media/image12.png"/><Relationship Id="rId5" Type="http://schemas.openxmlformats.org/officeDocument/2006/relationships/image" Target="../media/image4.tiff"/><Relationship Id="rId10" Type="http://schemas.openxmlformats.org/officeDocument/2006/relationships/image" Target="../media/image27.png"/><Relationship Id="rId4" Type="http://schemas.openxmlformats.org/officeDocument/2006/relationships/image" Target="../media/image22.tiff"/><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US" dirty="0"/>
              <a:t>Empowering Families Project</a:t>
            </a:r>
          </a:p>
        </p:txBody>
      </p:sp>
      <p:sp>
        <p:nvSpPr>
          <p:cNvPr id="13" name="Subtitle 12"/>
          <p:cNvSpPr>
            <a:spLocks noGrp="1"/>
          </p:cNvSpPr>
          <p:nvPr>
            <p:ph type="subTitle" idx="1"/>
          </p:nvPr>
        </p:nvSpPr>
        <p:spPr>
          <a:xfrm>
            <a:off x="620487" y="3478916"/>
            <a:ext cx="7913913" cy="931862"/>
          </a:xfrm>
        </p:spPr>
        <p:txBody>
          <a:bodyPr/>
          <a:lstStyle/>
          <a:p>
            <a:r>
              <a:rPr lang="en-US" dirty="0"/>
              <a:t>How integrated data and community feedback loops will strengthen family outcomes in Broward County</a:t>
            </a:r>
          </a:p>
        </p:txBody>
      </p:sp>
      <p:sp>
        <p:nvSpPr>
          <p:cNvPr id="14" name="Text Placeholder 13"/>
          <p:cNvSpPr>
            <a:spLocks noGrp="1"/>
          </p:cNvSpPr>
          <p:nvPr>
            <p:ph type="body" sz="quarter" idx="11"/>
          </p:nvPr>
        </p:nvSpPr>
        <p:spPr>
          <a:xfrm>
            <a:off x="616312" y="4648200"/>
            <a:ext cx="7891272" cy="429780"/>
          </a:xfrm>
        </p:spPr>
        <p:txBody>
          <a:bodyPr/>
          <a:lstStyle/>
          <a:p>
            <a:r>
              <a:rPr lang="en-US" dirty="0"/>
              <a:t>August 7, 2018</a:t>
            </a: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111869" y="910577"/>
            <a:ext cx="1527564" cy="765823"/>
          </a:xfrm>
          <a:prstGeom prst="rect">
            <a:avLst/>
          </a:prstGeom>
        </p:spPr>
      </p:pic>
      <p:pic>
        <p:nvPicPr>
          <p:cNvPr id="7" name="Picture 6">
            <a:extLst>
              <a:ext uri="{FF2B5EF4-FFF2-40B4-BE49-F238E27FC236}">
                <a16:creationId xmlns:a16="http://schemas.microsoft.com/office/drawing/2014/main" id="{DFACBAC2-7CC0-FE48-B6FC-8CA40C8C5D2E}"/>
              </a:ext>
            </a:extLst>
          </p:cNvPr>
          <p:cNvPicPr>
            <a:picLocks noChangeAspect="1"/>
          </p:cNvPicPr>
          <p:nvPr/>
        </p:nvPicPr>
        <p:blipFill>
          <a:blip r:embed="rId4"/>
          <a:stretch>
            <a:fillRect/>
          </a:stretch>
        </p:blipFill>
        <p:spPr>
          <a:xfrm>
            <a:off x="4603975" y="1143000"/>
            <a:ext cx="2406426" cy="520308"/>
          </a:xfrm>
          <a:prstGeom prst="rect">
            <a:avLst/>
          </a:prstGeom>
        </p:spPr>
      </p:pic>
      <p:sp>
        <p:nvSpPr>
          <p:cNvPr id="2" name="Rectangle 1">
            <a:extLst>
              <a:ext uri="{FF2B5EF4-FFF2-40B4-BE49-F238E27FC236}">
                <a16:creationId xmlns:a16="http://schemas.microsoft.com/office/drawing/2014/main" id="{718006F9-980D-5D4B-848B-2ABF70272A5C}"/>
              </a:ext>
            </a:extLst>
          </p:cNvPr>
          <p:cNvSpPr/>
          <p:nvPr/>
        </p:nvSpPr>
        <p:spPr>
          <a:xfrm>
            <a:off x="228600" y="533400"/>
            <a:ext cx="3352800" cy="112990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609600" y="685800"/>
            <a:ext cx="1828800" cy="1027740"/>
          </a:xfrm>
          <a:prstGeom prst="rect">
            <a:avLst/>
          </a:prstGeom>
        </p:spPr>
      </p:pic>
    </p:spTree>
    <p:extLst>
      <p:ext uri="{BB962C8B-B14F-4D97-AF65-F5344CB8AC3E}">
        <p14:creationId xmlns:p14="http://schemas.microsoft.com/office/powerpoint/2010/main" val="2729077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4276" y="200892"/>
            <a:ext cx="8154924" cy="789708"/>
          </a:xfrm>
        </p:spPr>
        <p:txBody>
          <a:bodyPr/>
          <a:lstStyle/>
          <a:p>
            <a:r>
              <a:rPr lang="en-US" dirty="0"/>
              <a:t>After piloting provider and participant engagement to inform procurement, CSC Broward plans to build additional, ongoing feedback loops</a:t>
            </a:r>
          </a:p>
        </p:txBody>
      </p:sp>
      <p:sp>
        <p:nvSpPr>
          <p:cNvPr id="6" name="Slide Number Placeholder 5"/>
          <p:cNvSpPr>
            <a:spLocks noGrp="1"/>
          </p:cNvSpPr>
          <p:nvPr>
            <p:ph type="sldNum" sz="quarter" idx="22"/>
          </p:nvPr>
        </p:nvSpPr>
        <p:spPr/>
        <p:txBody>
          <a:bodyPr/>
          <a:lstStyle/>
          <a:p>
            <a:fld id="{DA0793FB-C4C3-534D-8179-FE2E76B41AD2}" type="slidenum">
              <a:rPr lang="en-US" smtClean="0"/>
              <a:pPr/>
              <a:t>9</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sp>
        <p:nvSpPr>
          <p:cNvPr id="3" name="Rectangle 2"/>
          <p:cNvSpPr/>
          <p:nvPr/>
        </p:nvSpPr>
        <p:spPr>
          <a:xfrm>
            <a:off x="620210" y="5142541"/>
            <a:ext cx="7918206" cy="887508"/>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Feedback loops </a:t>
            </a:r>
            <a:r>
              <a:rPr lang="en-US" sz="1600" b="1" dirty="0"/>
              <a:t>leverage data and provider and participant input </a:t>
            </a:r>
            <a:r>
              <a:rPr lang="en-US" sz="1600" dirty="0"/>
              <a:t>to measure the impact of day-to-day efforts and</a:t>
            </a:r>
            <a:r>
              <a:rPr lang="en-US" sz="1600" b="1" dirty="0"/>
              <a:t> support informed, collaborative, and transparent decision-making </a:t>
            </a:r>
            <a:r>
              <a:rPr lang="en-US" sz="1600" dirty="0"/>
              <a:t>in order to </a:t>
            </a:r>
            <a:r>
              <a:rPr lang="en-US" sz="1600" b="1" dirty="0"/>
              <a:t>better align resources, services, and efforts </a:t>
            </a:r>
            <a:r>
              <a:rPr lang="en-US" sz="1600" dirty="0"/>
              <a:t>to improve outcomes.</a:t>
            </a:r>
          </a:p>
        </p:txBody>
      </p:sp>
      <p:sp>
        <p:nvSpPr>
          <p:cNvPr id="39" name="Text Placeholder 38"/>
          <p:cNvSpPr>
            <a:spLocks noGrp="1"/>
          </p:cNvSpPr>
          <p:nvPr>
            <p:ph type="body" sz="quarter" idx="15"/>
          </p:nvPr>
        </p:nvSpPr>
        <p:spPr>
          <a:xfrm>
            <a:off x="2671223" y="1063534"/>
            <a:ext cx="3801554" cy="307777"/>
          </a:xfrm>
        </p:spPr>
        <p:txBody>
          <a:bodyPr/>
          <a:lstStyle/>
          <a:p>
            <a:r>
              <a:rPr lang="en-US" dirty="0"/>
              <a:t>Use of Data and Provider &amp; Participant Feedback</a:t>
            </a:r>
          </a:p>
        </p:txBody>
      </p:sp>
      <p:sp>
        <p:nvSpPr>
          <p:cNvPr id="28" name="Rectangle 27">
            <a:extLst>
              <a:ext uri="{FF2B5EF4-FFF2-40B4-BE49-F238E27FC236}">
                <a16:creationId xmlns:a16="http://schemas.microsoft.com/office/drawing/2014/main" id="{1F7A567F-4CE7-B047-872A-56400067C658}"/>
              </a:ext>
            </a:extLst>
          </p:cNvPr>
          <p:cNvSpPr/>
          <p:nvPr/>
        </p:nvSpPr>
        <p:spPr>
          <a:xfrm>
            <a:off x="152400" y="137160"/>
            <a:ext cx="457200" cy="457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29" name="Shape 308">
            <a:extLst>
              <a:ext uri="{FF2B5EF4-FFF2-40B4-BE49-F238E27FC236}">
                <a16:creationId xmlns:a16="http://schemas.microsoft.com/office/drawing/2014/main" id="{9EEAAD21-A553-044F-B990-5AB43BB43129}"/>
              </a:ext>
            </a:extLst>
          </p:cNvPr>
          <p:cNvPicPr preferRelativeResize="0"/>
          <p:nvPr/>
        </p:nvPicPr>
        <p:blipFill rotWithShape="1">
          <a:blip r:embed="rId2">
            <a:alphaModFix/>
            <a:biLevel thresh="50000"/>
            <a:extLst>
              <a:ext uri="{BEBA8EAE-BF5A-486C-A8C5-ECC9F3942E4B}">
                <a14:imgProps xmlns:a14="http://schemas.microsoft.com/office/drawing/2010/main">
                  <a14:imgLayer>
                    <a14:imgEffect>
                      <a14:colorTemperature colorTemp="1500"/>
                    </a14:imgEffect>
                    <a14:imgEffect>
                      <a14:saturation sat="0"/>
                    </a14:imgEffect>
                  </a14:imgLayer>
                </a14:imgProps>
              </a:ext>
            </a:extLst>
          </a:blip>
          <a:srcRect/>
          <a:stretch/>
        </p:blipFill>
        <p:spPr>
          <a:xfrm>
            <a:off x="165265" y="152400"/>
            <a:ext cx="430461" cy="430461"/>
          </a:xfrm>
          <a:prstGeom prst="rect">
            <a:avLst/>
          </a:prstGeom>
          <a:solidFill>
            <a:schemeClr val="tx2">
              <a:lumMod val="20000"/>
              <a:lumOff val="80000"/>
            </a:schemeClr>
          </a:solidFill>
          <a:ln>
            <a:noFill/>
          </a:ln>
        </p:spPr>
      </p:pic>
      <p:sp>
        <p:nvSpPr>
          <p:cNvPr id="33" name="Rectangle 32">
            <a:extLst>
              <a:ext uri="{FF2B5EF4-FFF2-40B4-BE49-F238E27FC236}">
                <a16:creationId xmlns:a16="http://schemas.microsoft.com/office/drawing/2014/main" id="{E03A7065-5EE2-C749-A762-804E754645FC}"/>
              </a:ext>
            </a:extLst>
          </p:cNvPr>
          <p:cNvSpPr/>
          <p:nvPr/>
        </p:nvSpPr>
        <p:spPr>
          <a:xfrm>
            <a:off x="152400" y="1143000"/>
            <a:ext cx="457200" cy="4572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35" name="Picture 34" descr="https://d30y9cdsu7xlg0.cloudfront.net/png/551315-200.png">
            <a:extLst>
              <a:ext uri="{FF2B5EF4-FFF2-40B4-BE49-F238E27FC236}">
                <a16:creationId xmlns:a16="http://schemas.microsoft.com/office/drawing/2014/main" id="{7908B049-E20B-9240-AE3F-2E4033BAB4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633" y="1206096"/>
            <a:ext cx="331007" cy="331007"/>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4EC026BC-B856-8749-A92F-00B289C953CC}"/>
              </a:ext>
            </a:extLst>
          </p:cNvPr>
          <p:cNvSpPr/>
          <p:nvPr/>
        </p:nvSpPr>
        <p:spPr>
          <a:xfrm>
            <a:off x="147076" y="640080"/>
            <a:ext cx="457200" cy="457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grpSp>
        <p:nvGrpSpPr>
          <p:cNvPr id="56" name="Group 55">
            <a:extLst>
              <a:ext uri="{FF2B5EF4-FFF2-40B4-BE49-F238E27FC236}">
                <a16:creationId xmlns:a16="http://schemas.microsoft.com/office/drawing/2014/main" id="{66465337-F619-9044-9E7B-12E8AABBE942}"/>
              </a:ext>
            </a:extLst>
          </p:cNvPr>
          <p:cNvGrpSpPr/>
          <p:nvPr/>
        </p:nvGrpSpPr>
        <p:grpSpPr>
          <a:xfrm>
            <a:off x="182801" y="685800"/>
            <a:ext cx="381000" cy="368706"/>
            <a:chOff x="1031166" y="3276600"/>
            <a:chExt cx="680851" cy="671460"/>
          </a:xfrm>
        </p:grpSpPr>
        <p:sp>
          <p:nvSpPr>
            <p:cNvPr id="57" name="Oval 56">
              <a:extLst>
                <a:ext uri="{FF2B5EF4-FFF2-40B4-BE49-F238E27FC236}">
                  <a16:creationId xmlns:a16="http://schemas.microsoft.com/office/drawing/2014/main" id="{6DA6139C-ECD3-FE41-BB73-C24A20926259}"/>
                </a:ext>
              </a:extLst>
            </p:cNvPr>
            <p:cNvSpPr/>
            <p:nvPr/>
          </p:nvSpPr>
          <p:spPr>
            <a:xfrm>
              <a:off x="1031166" y="3276600"/>
              <a:ext cx="680851" cy="67146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58" name="Group 57">
              <a:extLst>
                <a:ext uri="{FF2B5EF4-FFF2-40B4-BE49-F238E27FC236}">
                  <a16:creationId xmlns:a16="http://schemas.microsoft.com/office/drawing/2014/main" id="{B37BCE58-B019-C442-BD34-DCC58EBF67A4}"/>
                </a:ext>
              </a:extLst>
            </p:cNvPr>
            <p:cNvGrpSpPr/>
            <p:nvPr/>
          </p:nvGrpSpPr>
          <p:grpSpPr>
            <a:xfrm>
              <a:off x="1153353" y="3404402"/>
              <a:ext cx="436474" cy="427280"/>
              <a:chOff x="4128083" y="3291418"/>
              <a:chExt cx="642938" cy="629393"/>
            </a:xfrm>
          </p:grpSpPr>
          <p:sp>
            <p:nvSpPr>
              <p:cNvPr id="59" name="Freeform 61">
                <a:extLst>
                  <a:ext uri="{FF2B5EF4-FFF2-40B4-BE49-F238E27FC236}">
                    <a16:creationId xmlns:a16="http://schemas.microsoft.com/office/drawing/2014/main" id="{318CC3B9-CF74-7846-8CCF-9625A26DCC8F}"/>
                  </a:ext>
                </a:extLst>
              </p:cNvPr>
              <p:cNvSpPr/>
              <p:nvPr/>
            </p:nvSpPr>
            <p:spPr>
              <a:xfrm>
                <a:off x="4280880" y="3467097"/>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alpha val="2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60" name="Oval 59">
                <a:extLst>
                  <a:ext uri="{FF2B5EF4-FFF2-40B4-BE49-F238E27FC236}">
                    <a16:creationId xmlns:a16="http://schemas.microsoft.com/office/drawing/2014/main" id="{F72B5CE2-7C40-914A-B34D-CC9094FD353E}"/>
                  </a:ext>
                </a:extLst>
              </p:cNvPr>
              <p:cNvSpPr/>
              <p:nvPr/>
            </p:nvSpPr>
            <p:spPr>
              <a:xfrm>
                <a:off x="4356419" y="3291418"/>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61" name="Group 60">
                <a:extLst>
                  <a:ext uri="{FF2B5EF4-FFF2-40B4-BE49-F238E27FC236}">
                    <a16:creationId xmlns:a16="http://schemas.microsoft.com/office/drawing/2014/main" id="{B1A964FA-A269-5E41-8F26-2CB65C4337DA}"/>
                  </a:ext>
                </a:extLst>
              </p:cNvPr>
              <p:cNvGrpSpPr/>
              <p:nvPr/>
            </p:nvGrpSpPr>
            <p:grpSpPr>
              <a:xfrm>
                <a:off x="4128083" y="3408400"/>
                <a:ext cx="337344" cy="449720"/>
                <a:chOff x="4112208" y="3408400"/>
                <a:chExt cx="337344" cy="449720"/>
              </a:xfrm>
            </p:grpSpPr>
            <p:sp>
              <p:nvSpPr>
                <p:cNvPr id="68" name="Freeform 70">
                  <a:extLst>
                    <a:ext uri="{FF2B5EF4-FFF2-40B4-BE49-F238E27FC236}">
                      <a16:creationId xmlns:a16="http://schemas.microsoft.com/office/drawing/2014/main" id="{C0B3B647-2304-4B46-886E-DB16D8845A1F}"/>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69" name="Oval 68">
                  <a:extLst>
                    <a:ext uri="{FF2B5EF4-FFF2-40B4-BE49-F238E27FC236}">
                      <a16:creationId xmlns:a16="http://schemas.microsoft.com/office/drawing/2014/main" id="{23B7789F-425D-4545-AD0E-63F5E5C5E0D9}"/>
                    </a:ext>
                  </a:extLst>
                </p:cNvPr>
                <p:cNvSpPr/>
                <p:nvPr/>
              </p:nvSpPr>
              <p:spPr>
                <a:xfrm>
                  <a:off x="4187747" y="3408400"/>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62" name="Group 61">
                <a:extLst>
                  <a:ext uri="{FF2B5EF4-FFF2-40B4-BE49-F238E27FC236}">
                    <a16:creationId xmlns:a16="http://schemas.microsoft.com/office/drawing/2014/main" id="{071ECE15-389C-1249-9538-0EB749043EE1}"/>
                  </a:ext>
                </a:extLst>
              </p:cNvPr>
              <p:cNvGrpSpPr/>
              <p:nvPr/>
            </p:nvGrpSpPr>
            <p:grpSpPr>
              <a:xfrm>
                <a:off x="4433677" y="3408400"/>
                <a:ext cx="337344" cy="449720"/>
                <a:chOff x="4112208" y="3408400"/>
                <a:chExt cx="337344" cy="449720"/>
              </a:xfrm>
            </p:grpSpPr>
            <p:sp>
              <p:nvSpPr>
                <p:cNvPr id="66" name="Freeform 68">
                  <a:extLst>
                    <a:ext uri="{FF2B5EF4-FFF2-40B4-BE49-F238E27FC236}">
                      <a16:creationId xmlns:a16="http://schemas.microsoft.com/office/drawing/2014/main" id="{8D1C2BC3-A7A3-4B4F-B9BE-529D5DD8C9E9}"/>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67" name="Oval 66">
                  <a:extLst>
                    <a:ext uri="{FF2B5EF4-FFF2-40B4-BE49-F238E27FC236}">
                      <a16:creationId xmlns:a16="http://schemas.microsoft.com/office/drawing/2014/main" id="{843ED1A4-4BE4-7248-B3CF-7AD18B6F1AED}"/>
                    </a:ext>
                  </a:extLst>
                </p:cNvPr>
                <p:cNvSpPr/>
                <p:nvPr/>
              </p:nvSpPr>
              <p:spPr>
                <a:xfrm>
                  <a:off x="4187747" y="3408400"/>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63" name="Group 62">
                <a:extLst>
                  <a:ext uri="{FF2B5EF4-FFF2-40B4-BE49-F238E27FC236}">
                    <a16:creationId xmlns:a16="http://schemas.microsoft.com/office/drawing/2014/main" id="{8766867D-DBC3-D640-95E3-8735F1E9B0B1}"/>
                  </a:ext>
                </a:extLst>
              </p:cNvPr>
              <p:cNvGrpSpPr/>
              <p:nvPr/>
            </p:nvGrpSpPr>
            <p:grpSpPr>
              <a:xfrm>
                <a:off x="4280880" y="3475117"/>
                <a:ext cx="337345" cy="445694"/>
                <a:chOff x="4112208" y="3363992"/>
                <a:chExt cx="337345" cy="445694"/>
              </a:xfrm>
            </p:grpSpPr>
            <p:sp>
              <p:nvSpPr>
                <p:cNvPr id="64" name="Freeform 66">
                  <a:extLst>
                    <a:ext uri="{FF2B5EF4-FFF2-40B4-BE49-F238E27FC236}">
                      <a16:creationId xmlns:a16="http://schemas.microsoft.com/office/drawing/2014/main" id="{39B752FC-7233-5E40-BEFD-4A52F8ACECB6}"/>
                    </a:ext>
                  </a:extLst>
                </p:cNvPr>
                <p:cNvSpPr/>
                <p:nvPr/>
              </p:nvSpPr>
              <p:spPr>
                <a:xfrm>
                  <a:off x="4112208" y="3535644"/>
                  <a:ext cx="337345" cy="274042"/>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65" name="Oval 64">
                  <a:extLst>
                    <a:ext uri="{FF2B5EF4-FFF2-40B4-BE49-F238E27FC236}">
                      <a16:creationId xmlns:a16="http://schemas.microsoft.com/office/drawing/2014/main" id="{BE2BA4C3-C160-BD4E-B13D-D6DDED6D927B}"/>
                    </a:ext>
                  </a:extLst>
                </p:cNvPr>
                <p:cNvSpPr/>
                <p:nvPr/>
              </p:nvSpPr>
              <p:spPr>
                <a:xfrm>
                  <a:off x="4187745" y="3363992"/>
                  <a:ext cx="186268" cy="183699"/>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grpSp>
      <p:sp>
        <p:nvSpPr>
          <p:cNvPr id="73" name="Rectangle 72">
            <a:extLst>
              <a:ext uri="{FF2B5EF4-FFF2-40B4-BE49-F238E27FC236}">
                <a16:creationId xmlns:a16="http://schemas.microsoft.com/office/drawing/2014/main" id="{5681C66E-B4DD-4BDE-9991-9A3C44B81F54}"/>
              </a:ext>
            </a:extLst>
          </p:cNvPr>
          <p:cNvSpPr/>
          <p:nvPr/>
        </p:nvSpPr>
        <p:spPr>
          <a:xfrm>
            <a:off x="3829347" y="1676400"/>
            <a:ext cx="1465292" cy="702680"/>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mn-cs"/>
              </a:rPr>
              <a:t>Fund Disbursement</a:t>
            </a:r>
          </a:p>
        </p:txBody>
      </p:sp>
      <p:sp>
        <p:nvSpPr>
          <p:cNvPr id="75" name="Rectangle 74">
            <a:extLst>
              <a:ext uri="{FF2B5EF4-FFF2-40B4-BE49-F238E27FC236}">
                <a16:creationId xmlns:a16="http://schemas.microsoft.com/office/drawing/2014/main" id="{5681C66E-B4DD-4BDE-9991-9A3C44B81F54}"/>
              </a:ext>
            </a:extLst>
          </p:cNvPr>
          <p:cNvSpPr/>
          <p:nvPr/>
        </p:nvSpPr>
        <p:spPr>
          <a:xfrm>
            <a:off x="5087908" y="2528207"/>
            <a:ext cx="1465292" cy="702680"/>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mn-cs"/>
              </a:rPr>
              <a:t>Service Procurement</a:t>
            </a:r>
          </a:p>
        </p:txBody>
      </p:sp>
      <p:sp>
        <p:nvSpPr>
          <p:cNvPr id="77" name="Rectangle 76">
            <a:extLst>
              <a:ext uri="{FF2B5EF4-FFF2-40B4-BE49-F238E27FC236}">
                <a16:creationId xmlns:a16="http://schemas.microsoft.com/office/drawing/2014/main" id="{5681C66E-B4DD-4BDE-9991-9A3C44B81F54}"/>
              </a:ext>
            </a:extLst>
          </p:cNvPr>
          <p:cNvSpPr/>
          <p:nvPr/>
        </p:nvSpPr>
        <p:spPr>
          <a:xfrm>
            <a:off x="4709196" y="4021901"/>
            <a:ext cx="1465292" cy="702680"/>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rPr>
              <a:t>Ongoing </a:t>
            </a:r>
            <a:r>
              <a:rPr lang="en-US" sz="1500" b="1" dirty="0">
                <a:solidFill>
                  <a:srgbClr val="FFFFFF"/>
                </a:solidFill>
                <a:latin typeface="Calibri"/>
              </a:rPr>
              <a:t>Contract </a:t>
            </a:r>
            <a:r>
              <a:rPr kumimoji="0" lang="en-US" sz="1500" b="1" i="0" u="none" strike="noStrike" kern="1200" cap="none" spc="0" normalizeH="0" baseline="0" noProof="0" dirty="0">
                <a:ln>
                  <a:noFill/>
                </a:ln>
                <a:solidFill>
                  <a:srgbClr val="FFFFFF"/>
                </a:solidFill>
                <a:effectLst/>
                <a:uLnTx/>
                <a:uFillTx/>
                <a:latin typeface="Calibri"/>
              </a:rPr>
              <a:t>Management</a:t>
            </a:r>
          </a:p>
        </p:txBody>
      </p:sp>
      <p:sp>
        <p:nvSpPr>
          <p:cNvPr id="79" name="Rectangle 78">
            <a:extLst>
              <a:ext uri="{FF2B5EF4-FFF2-40B4-BE49-F238E27FC236}">
                <a16:creationId xmlns:a16="http://schemas.microsoft.com/office/drawing/2014/main" id="{5681C66E-B4DD-4BDE-9991-9A3C44B81F54}"/>
              </a:ext>
            </a:extLst>
          </p:cNvPr>
          <p:cNvSpPr/>
          <p:nvPr/>
        </p:nvSpPr>
        <p:spPr>
          <a:xfrm>
            <a:off x="2949498" y="4021901"/>
            <a:ext cx="1465292" cy="702680"/>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mn-cs"/>
              </a:rPr>
              <a:t>Impact Evaluation</a:t>
            </a:r>
          </a:p>
        </p:txBody>
      </p:sp>
      <p:grpSp>
        <p:nvGrpSpPr>
          <p:cNvPr id="82" name="Group 81"/>
          <p:cNvGrpSpPr/>
          <p:nvPr/>
        </p:nvGrpSpPr>
        <p:grpSpPr>
          <a:xfrm>
            <a:off x="3011765" y="1706698"/>
            <a:ext cx="3100456" cy="3100456"/>
            <a:chOff x="2664953" y="1785170"/>
            <a:chExt cx="3100456" cy="3100456"/>
          </a:xfrm>
          <a:solidFill>
            <a:schemeClr val="accent2"/>
          </a:solidFill>
        </p:grpSpPr>
        <p:sp>
          <p:nvSpPr>
            <p:cNvPr id="88" name="Freeform 87"/>
            <p:cNvSpPr/>
            <p:nvPr/>
          </p:nvSpPr>
          <p:spPr>
            <a:xfrm>
              <a:off x="2664953" y="1785170"/>
              <a:ext cx="3100456" cy="3100456"/>
            </a:xfrm>
            <a:custGeom>
              <a:avLst/>
              <a:gdLst/>
              <a:ahLst/>
              <a:cxnLst/>
              <a:rect l="0" t="0" r="0" b="0"/>
              <a:pathLst>
                <a:path>
                  <a:moveTo>
                    <a:pt x="2306836" y="197175"/>
                  </a:moveTo>
                  <a:arcTo wR="1550228" hR="1550228" stAng="17952797" swAng="1212552"/>
                </a:path>
              </a:pathLst>
            </a:custGeom>
            <a:solidFill>
              <a:schemeClr val="accent2"/>
            </a:solid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5" name="Freeform 94"/>
            <p:cNvSpPr/>
            <p:nvPr/>
          </p:nvSpPr>
          <p:spPr>
            <a:xfrm>
              <a:off x="2664953" y="1785170"/>
              <a:ext cx="3100456" cy="3100456"/>
            </a:xfrm>
            <a:custGeom>
              <a:avLst/>
              <a:gdLst/>
              <a:ahLst/>
              <a:cxnLst/>
              <a:rect l="0" t="0" r="0" b="0"/>
              <a:pathLst>
                <a:path>
                  <a:moveTo>
                    <a:pt x="3096748" y="1657390"/>
                  </a:moveTo>
                  <a:arcTo wR="1550228" hR="1550228" stAng="21837829" swAng="1360510"/>
                </a:path>
              </a:pathLst>
            </a:custGeom>
            <a:grp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6" name="Freeform 95"/>
            <p:cNvSpPr/>
            <p:nvPr/>
          </p:nvSpPr>
          <p:spPr>
            <a:xfrm>
              <a:off x="2664953" y="1785170"/>
              <a:ext cx="3100456" cy="3100456"/>
            </a:xfrm>
            <a:custGeom>
              <a:avLst/>
              <a:gdLst/>
              <a:ahLst/>
              <a:cxnLst/>
              <a:rect l="0" t="0" r="0" b="0"/>
              <a:pathLst>
                <a:path>
                  <a:moveTo>
                    <a:pt x="1740719" y="3088708"/>
                  </a:moveTo>
                  <a:arcTo wR="1550228" hR="1550228" stAng="4976502" swAng="846996"/>
                </a:path>
              </a:pathLst>
            </a:custGeom>
            <a:grp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7" name="Freeform 96"/>
            <p:cNvSpPr/>
            <p:nvPr/>
          </p:nvSpPr>
          <p:spPr>
            <a:xfrm>
              <a:off x="2664953" y="1785170"/>
              <a:ext cx="3100456" cy="3100456"/>
            </a:xfrm>
            <a:custGeom>
              <a:avLst/>
              <a:gdLst/>
              <a:ahLst/>
              <a:cxnLst/>
              <a:rect l="0" t="0" r="0" b="0"/>
              <a:pathLst>
                <a:path>
                  <a:moveTo>
                    <a:pt x="164557" y="2245300"/>
                  </a:moveTo>
                  <a:arcTo wR="1550228" hR="1550228" stAng="9201661" swAng="1360510"/>
                </a:path>
              </a:pathLst>
            </a:custGeom>
            <a:grp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8" name="Freeform 97"/>
            <p:cNvSpPr/>
            <p:nvPr/>
          </p:nvSpPr>
          <p:spPr>
            <a:xfrm>
              <a:off x="2664953" y="1785170"/>
              <a:ext cx="3100456" cy="3100456"/>
            </a:xfrm>
            <a:custGeom>
              <a:avLst/>
              <a:gdLst/>
              <a:ahLst/>
              <a:cxnLst/>
              <a:rect l="0" t="0" r="0" b="0"/>
              <a:pathLst>
                <a:path>
                  <a:moveTo>
                    <a:pt x="372788" y="541841"/>
                  </a:moveTo>
                  <a:arcTo wR="1550228" hR="1550228" stAng="13234651" swAng="1212552"/>
                </a:path>
              </a:pathLst>
            </a:custGeom>
            <a:grpFill/>
            <a:ln>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99" name="Rectangle 98">
            <a:extLst>
              <a:ext uri="{FF2B5EF4-FFF2-40B4-BE49-F238E27FC236}">
                <a16:creationId xmlns:a16="http://schemas.microsoft.com/office/drawing/2014/main" id="{5681C66E-B4DD-4BDE-9991-9A3C44B81F54}"/>
              </a:ext>
            </a:extLst>
          </p:cNvPr>
          <p:cNvSpPr/>
          <p:nvPr/>
        </p:nvSpPr>
        <p:spPr>
          <a:xfrm>
            <a:off x="2538596" y="2528207"/>
            <a:ext cx="1465292" cy="702680"/>
          </a:xfrm>
          <a:prstGeom prst="rect">
            <a:avLst/>
          </a:prstGeom>
          <a:solidFill>
            <a:schemeClr val="accent2"/>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Calibri"/>
                <a:ea typeface="+mn-ea"/>
                <a:cs typeface="+mn-cs"/>
              </a:rPr>
              <a:t>Community Needs Assessment</a:t>
            </a:r>
          </a:p>
        </p:txBody>
      </p:sp>
    </p:spTree>
    <p:extLst>
      <p:ext uri="{BB962C8B-B14F-4D97-AF65-F5344CB8AC3E}">
        <p14:creationId xmlns:p14="http://schemas.microsoft.com/office/powerpoint/2010/main" val="3966846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883555" y="1063534"/>
            <a:ext cx="5376921" cy="307777"/>
          </a:xfrm>
        </p:spPr>
        <p:txBody>
          <a:bodyPr/>
          <a:lstStyle/>
          <a:p>
            <a:r>
              <a:rPr lang="en-US" dirty="0"/>
              <a:t>Vision for Impact of CSC Broward’s Data and Feedback Loop Initiatives</a:t>
            </a:r>
          </a:p>
        </p:txBody>
      </p:sp>
      <p:sp>
        <p:nvSpPr>
          <p:cNvPr id="4" name="Text Placeholder 3"/>
          <p:cNvSpPr>
            <a:spLocks noGrp="1"/>
          </p:cNvSpPr>
          <p:nvPr>
            <p:ph type="body" sz="quarter" idx="19"/>
          </p:nvPr>
        </p:nvSpPr>
        <p:spPr>
          <a:xfrm>
            <a:off x="608076" y="5956300"/>
            <a:ext cx="7927848" cy="215900"/>
          </a:xfrm>
        </p:spPr>
        <p:txBody>
          <a:bodyPr/>
          <a:lstStyle/>
          <a:p>
            <a:r>
              <a:rPr lang="en-US" dirty="0"/>
              <a:t>Source: Children’s Services Council of Broward County FY16-17 Program Services Budget: </a:t>
            </a:r>
            <a:r>
              <a:rPr lang="en-US" dirty="0">
                <a:hlinkClick r:id="rId3"/>
              </a:rPr>
              <a:t>https://cscbroward.org/resource/fy-2016-17-program-services-budget</a:t>
            </a:r>
            <a:r>
              <a:rPr lang="en-US" dirty="0"/>
              <a:t> </a:t>
            </a:r>
          </a:p>
        </p:txBody>
      </p:sp>
      <p:sp>
        <p:nvSpPr>
          <p:cNvPr id="5" name="Title 4"/>
          <p:cNvSpPr>
            <a:spLocks noGrp="1"/>
          </p:cNvSpPr>
          <p:nvPr>
            <p:ph type="title"/>
          </p:nvPr>
        </p:nvSpPr>
        <p:spPr>
          <a:xfrm>
            <a:off x="608076" y="200892"/>
            <a:ext cx="7927848" cy="789708"/>
          </a:xfrm>
        </p:spPr>
        <p:txBody>
          <a:bodyPr/>
          <a:lstStyle/>
          <a:p>
            <a:r>
              <a:rPr lang="en-US" dirty="0"/>
              <a:t>With access to additional quantitative and qualitative data, CSC Broward envisions a future of scaling sophisticated analysis and responsive action</a:t>
            </a:r>
          </a:p>
        </p:txBody>
      </p:sp>
      <p:sp>
        <p:nvSpPr>
          <p:cNvPr id="6" name="Slide Number Placeholder 5"/>
          <p:cNvSpPr>
            <a:spLocks noGrp="1"/>
          </p:cNvSpPr>
          <p:nvPr>
            <p:ph type="sldNum" sz="quarter" idx="22"/>
          </p:nvPr>
        </p:nvSpPr>
        <p:spPr/>
        <p:txBody>
          <a:bodyPr/>
          <a:lstStyle/>
          <a:p>
            <a:fld id="{DA0793FB-C4C3-534D-8179-FE2E76B41AD2}" type="slidenum">
              <a:rPr lang="en-US" smtClean="0"/>
              <a:pPr/>
              <a:t>10</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cxnSp>
        <p:nvCxnSpPr>
          <p:cNvPr id="11" name="Straight Arrow Connector 10">
            <a:extLst>
              <a:ext uri="{FF2B5EF4-FFF2-40B4-BE49-F238E27FC236}">
                <a16:creationId xmlns:a16="http://schemas.microsoft.com/office/drawing/2014/main" id="{FBE3677E-71BE-EA43-8CD9-D2C88DC0990F}"/>
              </a:ext>
            </a:extLst>
          </p:cNvPr>
          <p:cNvCxnSpPr>
            <a:cxnSpLocks/>
          </p:cNvCxnSpPr>
          <p:nvPr/>
        </p:nvCxnSpPr>
        <p:spPr>
          <a:xfrm flipV="1">
            <a:off x="2003778" y="1905000"/>
            <a:ext cx="0" cy="3267467"/>
          </a:xfrm>
          <a:prstGeom prst="straightConnector1">
            <a:avLst/>
          </a:prstGeom>
          <a:ln w="254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CBFA545-0070-F64B-B40D-18485C6E1FB7}"/>
              </a:ext>
            </a:extLst>
          </p:cNvPr>
          <p:cNvCxnSpPr>
            <a:cxnSpLocks/>
          </p:cNvCxnSpPr>
          <p:nvPr/>
        </p:nvCxnSpPr>
        <p:spPr>
          <a:xfrm>
            <a:off x="2003778" y="5172467"/>
            <a:ext cx="6073422" cy="0"/>
          </a:xfrm>
          <a:prstGeom prst="straightConnector1">
            <a:avLst/>
          </a:prstGeom>
          <a:ln w="25400">
            <a:solidFill>
              <a:schemeClr val="bg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Arc 14">
            <a:extLst>
              <a:ext uri="{FF2B5EF4-FFF2-40B4-BE49-F238E27FC236}">
                <a16:creationId xmlns:a16="http://schemas.microsoft.com/office/drawing/2014/main" id="{E7FFEC7C-757D-0F4A-8544-40941718253E}"/>
              </a:ext>
            </a:extLst>
          </p:cNvPr>
          <p:cNvSpPr/>
          <p:nvPr/>
        </p:nvSpPr>
        <p:spPr>
          <a:xfrm rot="7604287">
            <a:off x="1294930" y="-189661"/>
            <a:ext cx="6241523" cy="4289109"/>
          </a:xfrm>
          <a:prstGeom prst="arc">
            <a:avLst>
              <a:gd name="adj1" fmla="val 14376098"/>
              <a:gd name="adj2" fmla="val 20970717"/>
            </a:avLst>
          </a:prstGeom>
          <a:ln w="3175">
            <a:solidFill>
              <a:schemeClr val="bg2">
                <a:lumMod val="50000"/>
              </a:schemeClr>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AFE1F013-21C4-9240-870D-EAD2C42F2B96}"/>
              </a:ext>
            </a:extLst>
          </p:cNvPr>
          <p:cNvSpPr/>
          <p:nvPr/>
        </p:nvSpPr>
        <p:spPr>
          <a:xfrm>
            <a:off x="2637691" y="4376121"/>
            <a:ext cx="757133" cy="73429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Kinship Program</a:t>
            </a:r>
          </a:p>
          <a:p>
            <a:pPr algn="ctr"/>
            <a:r>
              <a:rPr lang="en-US" sz="1200" dirty="0">
                <a:solidFill>
                  <a:schemeClr val="tx1"/>
                </a:solidFill>
              </a:rPr>
              <a:t>($1 M)</a:t>
            </a:r>
          </a:p>
        </p:txBody>
      </p:sp>
      <p:sp>
        <p:nvSpPr>
          <p:cNvPr id="18" name="Rectangle 17">
            <a:extLst>
              <a:ext uri="{FF2B5EF4-FFF2-40B4-BE49-F238E27FC236}">
                <a16:creationId xmlns:a16="http://schemas.microsoft.com/office/drawing/2014/main" id="{22965DFE-3F35-4645-8291-F6B7028C8074}"/>
              </a:ext>
            </a:extLst>
          </p:cNvPr>
          <p:cNvSpPr/>
          <p:nvPr/>
        </p:nvSpPr>
        <p:spPr>
          <a:xfrm>
            <a:off x="4199791" y="3877066"/>
            <a:ext cx="1104900" cy="1219201"/>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Family Strengthening Programs</a:t>
            </a:r>
          </a:p>
          <a:p>
            <a:pPr algn="ctr"/>
            <a:r>
              <a:rPr lang="en-US" sz="1200" dirty="0">
                <a:solidFill>
                  <a:schemeClr val="tx1"/>
                </a:solidFill>
              </a:rPr>
              <a:t>($12 M)</a:t>
            </a:r>
          </a:p>
        </p:txBody>
      </p:sp>
      <p:sp>
        <p:nvSpPr>
          <p:cNvPr id="19" name="Rectangle 18">
            <a:extLst>
              <a:ext uri="{FF2B5EF4-FFF2-40B4-BE49-F238E27FC236}">
                <a16:creationId xmlns:a16="http://schemas.microsoft.com/office/drawing/2014/main" id="{BF71B7EC-592D-B346-B844-0F3894C3DD0B}"/>
              </a:ext>
            </a:extLst>
          </p:cNvPr>
          <p:cNvSpPr/>
          <p:nvPr/>
        </p:nvSpPr>
        <p:spPr>
          <a:xfrm>
            <a:off x="6068018" y="2746766"/>
            <a:ext cx="1421481" cy="2362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All CSC Broward</a:t>
            </a:r>
          </a:p>
          <a:p>
            <a:pPr algn="ctr"/>
            <a:r>
              <a:rPr lang="en-US" sz="1200" b="1" dirty="0">
                <a:solidFill>
                  <a:schemeClr val="tx1"/>
                </a:solidFill>
              </a:rPr>
              <a:t>Programs</a:t>
            </a:r>
          </a:p>
          <a:p>
            <a:pPr algn="ctr"/>
            <a:r>
              <a:rPr lang="en-US" sz="1200" dirty="0">
                <a:solidFill>
                  <a:schemeClr val="tx1"/>
                </a:solidFill>
              </a:rPr>
              <a:t>($78 M)</a:t>
            </a:r>
          </a:p>
        </p:txBody>
      </p:sp>
      <p:pic>
        <p:nvPicPr>
          <p:cNvPr id="20" name="Picture 19">
            <a:extLst>
              <a:ext uri="{FF2B5EF4-FFF2-40B4-BE49-F238E27FC236}">
                <a16:creationId xmlns:a16="http://schemas.microsoft.com/office/drawing/2014/main" id="{5FA80037-FB86-6044-8FB6-729947028528}"/>
              </a:ext>
            </a:extLst>
          </p:cNvPr>
          <p:cNvPicPr>
            <a:picLocks/>
          </p:cNvPicPr>
          <p:nvPr/>
        </p:nvPicPr>
        <p:blipFill>
          <a:blip r:embed="rId4"/>
          <a:stretch>
            <a:fillRect/>
          </a:stretch>
        </p:blipFill>
        <p:spPr>
          <a:xfrm>
            <a:off x="2833059" y="3999503"/>
            <a:ext cx="362474" cy="362474"/>
          </a:xfrm>
          <a:prstGeom prst="rect">
            <a:avLst/>
          </a:prstGeom>
        </p:spPr>
      </p:pic>
      <p:pic>
        <p:nvPicPr>
          <p:cNvPr id="21" name="Picture 20">
            <a:extLst>
              <a:ext uri="{FF2B5EF4-FFF2-40B4-BE49-F238E27FC236}">
                <a16:creationId xmlns:a16="http://schemas.microsoft.com/office/drawing/2014/main" id="{8C537424-378B-1140-A9FC-0E32435E5AB3}"/>
              </a:ext>
            </a:extLst>
          </p:cNvPr>
          <p:cNvPicPr>
            <a:picLocks/>
          </p:cNvPicPr>
          <p:nvPr/>
        </p:nvPicPr>
        <p:blipFill>
          <a:blip r:embed="rId4"/>
          <a:stretch>
            <a:fillRect/>
          </a:stretch>
        </p:blipFill>
        <p:spPr>
          <a:xfrm>
            <a:off x="4423281" y="3514593"/>
            <a:ext cx="362474" cy="362474"/>
          </a:xfrm>
          <a:prstGeom prst="rect">
            <a:avLst/>
          </a:prstGeom>
        </p:spPr>
      </p:pic>
      <p:pic>
        <p:nvPicPr>
          <p:cNvPr id="22" name="Picture 21">
            <a:extLst>
              <a:ext uri="{FF2B5EF4-FFF2-40B4-BE49-F238E27FC236}">
                <a16:creationId xmlns:a16="http://schemas.microsoft.com/office/drawing/2014/main" id="{AF60591A-68FC-1C47-A9DE-66476BE7FE64}"/>
              </a:ext>
            </a:extLst>
          </p:cNvPr>
          <p:cNvPicPr>
            <a:picLocks/>
          </p:cNvPicPr>
          <p:nvPr/>
        </p:nvPicPr>
        <p:blipFill>
          <a:blip r:embed="rId4"/>
          <a:stretch>
            <a:fillRect/>
          </a:stretch>
        </p:blipFill>
        <p:spPr>
          <a:xfrm>
            <a:off x="4742926" y="3514593"/>
            <a:ext cx="362474" cy="362474"/>
          </a:xfrm>
          <a:prstGeom prst="rect">
            <a:avLst/>
          </a:prstGeom>
        </p:spPr>
      </p:pic>
      <p:pic>
        <p:nvPicPr>
          <p:cNvPr id="23" name="Picture 22">
            <a:extLst>
              <a:ext uri="{FF2B5EF4-FFF2-40B4-BE49-F238E27FC236}">
                <a16:creationId xmlns:a16="http://schemas.microsoft.com/office/drawing/2014/main" id="{11D5B10F-2E75-4148-A379-698BB0E8862D}"/>
              </a:ext>
            </a:extLst>
          </p:cNvPr>
          <p:cNvPicPr>
            <a:picLocks/>
          </p:cNvPicPr>
          <p:nvPr/>
        </p:nvPicPr>
        <p:blipFill>
          <a:blip r:embed="rId4"/>
          <a:stretch>
            <a:fillRect/>
          </a:stretch>
        </p:blipFill>
        <p:spPr>
          <a:xfrm>
            <a:off x="4583104" y="3247893"/>
            <a:ext cx="362474" cy="362474"/>
          </a:xfrm>
          <a:prstGeom prst="rect">
            <a:avLst/>
          </a:prstGeom>
        </p:spPr>
      </p:pic>
      <p:sp>
        <p:nvSpPr>
          <p:cNvPr id="24" name="Rectangle 23">
            <a:extLst>
              <a:ext uri="{FF2B5EF4-FFF2-40B4-BE49-F238E27FC236}">
                <a16:creationId xmlns:a16="http://schemas.microsoft.com/office/drawing/2014/main" id="{E47271C7-E964-C54C-B60A-B8ABB17E5D9B}"/>
              </a:ext>
            </a:extLst>
          </p:cNvPr>
          <p:cNvSpPr/>
          <p:nvPr/>
        </p:nvSpPr>
        <p:spPr>
          <a:xfrm>
            <a:off x="5660699" y="2064482"/>
            <a:ext cx="1828800" cy="6858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pic>
        <p:nvPicPr>
          <p:cNvPr id="25" name="Picture 24">
            <a:extLst>
              <a:ext uri="{FF2B5EF4-FFF2-40B4-BE49-F238E27FC236}">
                <a16:creationId xmlns:a16="http://schemas.microsoft.com/office/drawing/2014/main" id="{7FD5762C-549E-E04D-8DDB-04409822A22B}"/>
              </a:ext>
            </a:extLst>
          </p:cNvPr>
          <p:cNvPicPr>
            <a:picLocks/>
          </p:cNvPicPr>
          <p:nvPr/>
        </p:nvPicPr>
        <p:blipFill>
          <a:blip r:embed="rId4"/>
          <a:stretch>
            <a:fillRect/>
          </a:stretch>
        </p:blipFill>
        <p:spPr>
          <a:xfrm>
            <a:off x="6282564" y="2389516"/>
            <a:ext cx="362474" cy="362474"/>
          </a:xfrm>
          <a:prstGeom prst="rect">
            <a:avLst/>
          </a:prstGeom>
        </p:spPr>
      </p:pic>
      <p:pic>
        <p:nvPicPr>
          <p:cNvPr id="26" name="Picture 25">
            <a:extLst>
              <a:ext uri="{FF2B5EF4-FFF2-40B4-BE49-F238E27FC236}">
                <a16:creationId xmlns:a16="http://schemas.microsoft.com/office/drawing/2014/main" id="{77DFD436-5D45-4945-8745-FA53B954DD6F}"/>
              </a:ext>
            </a:extLst>
          </p:cNvPr>
          <p:cNvPicPr>
            <a:picLocks/>
          </p:cNvPicPr>
          <p:nvPr/>
        </p:nvPicPr>
        <p:blipFill>
          <a:blip r:embed="rId4"/>
          <a:stretch>
            <a:fillRect/>
          </a:stretch>
        </p:blipFill>
        <p:spPr>
          <a:xfrm>
            <a:off x="6645038" y="2389516"/>
            <a:ext cx="362474" cy="362474"/>
          </a:xfrm>
          <a:prstGeom prst="rect">
            <a:avLst/>
          </a:prstGeom>
        </p:spPr>
      </p:pic>
      <p:pic>
        <p:nvPicPr>
          <p:cNvPr id="27" name="Picture 26">
            <a:extLst>
              <a:ext uri="{FF2B5EF4-FFF2-40B4-BE49-F238E27FC236}">
                <a16:creationId xmlns:a16="http://schemas.microsoft.com/office/drawing/2014/main" id="{F10C7C15-64EA-D44D-ABED-9FC56C78E974}"/>
              </a:ext>
            </a:extLst>
          </p:cNvPr>
          <p:cNvPicPr>
            <a:picLocks/>
          </p:cNvPicPr>
          <p:nvPr/>
        </p:nvPicPr>
        <p:blipFill>
          <a:blip r:embed="rId4"/>
          <a:stretch>
            <a:fillRect/>
          </a:stretch>
        </p:blipFill>
        <p:spPr>
          <a:xfrm>
            <a:off x="6463801" y="2146366"/>
            <a:ext cx="362474" cy="362474"/>
          </a:xfrm>
          <a:prstGeom prst="rect">
            <a:avLst/>
          </a:prstGeom>
        </p:spPr>
      </p:pic>
      <p:pic>
        <p:nvPicPr>
          <p:cNvPr id="28" name="Picture 27">
            <a:extLst>
              <a:ext uri="{FF2B5EF4-FFF2-40B4-BE49-F238E27FC236}">
                <a16:creationId xmlns:a16="http://schemas.microsoft.com/office/drawing/2014/main" id="{82468BBC-1D96-244D-99F7-EC4B61EF2A32}"/>
              </a:ext>
            </a:extLst>
          </p:cNvPr>
          <p:cNvPicPr>
            <a:picLocks/>
          </p:cNvPicPr>
          <p:nvPr/>
        </p:nvPicPr>
        <p:blipFill>
          <a:blip r:embed="rId4"/>
          <a:stretch>
            <a:fillRect/>
          </a:stretch>
        </p:blipFill>
        <p:spPr>
          <a:xfrm>
            <a:off x="6983875" y="2389516"/>
            <a:ext cx="362474" cy="362474"/>
          </a:xfrm>
          <a:prstGeom prst="rect">
            <a:avLst/>
          </a:prstGeom>
        </p:spPr>
      </p:pic>
      <p:pic>
        <p:nvPicPr>
          <p:cNvPr id="29" name="Picture 28">
            <a:extLst>
              <a:ext uri="{FF2B5EF4-FFF2-40B4-BE49-F238E27FC236}">
                <a16:creationId xmlns:a16="http://schemas.microsoft.com/office/drawing/2014/main" id="{5F3AE54E-E5D9-0147-969F-5887BE32F401}"/>
              </a:ext>
            </a:extLst>
          </p:cNvPr>
          <p:cNvPicPr>
            <a:picLocks/>
          </p:cNvPicPr>
          <p:nvPr/>
        </p:nvPicPr>
        <p:blipFill>
          <a:blip r:embed="rId4"/>
          <a:stretch>
            <a:fillRect/>
          </a:stretch>
        </p:blipFill>
        <p:spPr>
          <a:xfrm>
            <a:off x="6815913" y="2146366"/>
            <a:ext cx="362474" cy="362474"/>
          </a:xfrm>
          <a:prstGeom prst="rect">
            <a:avLst/>
          </a:prstGeom>
        </p:spPr>
      </p:pic>
      <p:pic>
        <p:nvPicPr>
          <p:cNvPr id="30" name="Picture 29">
            <a:extLst>
              <a:ext uri="{FF2B5EF4-FFF2-40B4-BE49-F238E27FC236}">
                <a16:creationId xmlns:a16="http://schemas.microsoft.com/office/drawing/2014/main" id="{E7A1CEB4-959B-264F-9FBD-AC0A0466C63B}"/>
              </a:ext>
            </a:extLst>
          </p:cNvPr>
          <p:cNvPicPr>
            <a:picLocks/>
          </p:cNvPicPr>
          <p:nvPr/>
        </p:nvPicPr>
        <p:blipFill>
          <a:blip r:embed="rId4"/>
          <a:stretch>
            <a:fillRect/>
          </a:stretch>
        </p:blipFill>
        <p:spPr>
          <a:xfrm>
            <a:off x="6628256" y="1905000"/>
            <a:ext cx="362474" cy="362474"/>
          </a:xfrm>
          <a:prstGeom prst="rect">
            <a:avLst/>
          </a:prstGeom>
        </p:spPr>
      </p:pic>
      <p:sp>
        <p:nvSpPr>
          <p:cNvPr id="32" name="TextBox 31">
            <a:extLst>
              <a:ext uri="{FF2B5EF4-FFF2-40B4-BE49-F238E27FC236}">
                <a16:creationId xmlns:a16="http://schemas.microsoft.com/office/drawing/2014/main" id="{DEE84CFB-0AC9-3B44-B5F5-D9FC1C1204C4}"/>
              </a:ext>
            </a:extLst>
          </p:cNvPr>
          <p:cNvSpPr txBox="1"/>
          <p:nvPr/>
        </p:nvSpPr>
        <p:spPr>
          <a:xfrm>
            <a:off x="779316" y="3155845"/>
            <a:ext cx="1181100" cy="523220"/>
          </a:xfrm>
          <a:prstGeom prst="rect">
            <a:avLst/>
          </a:prstGeom>
          <a:noFill/>
        </p:spPr>
        <p:txBody>
          <a:bodyPr wrap="square" rtlCol="0">
            <a:spAutoFit/>
          </a:bodyPr>
          <a:lstStyle/>
          <a:p>
            <a:pPr algn="ctr"/>
            <a:r>
              <a:rPr lang="en-US" sz="1400" dirty="0"/>
              <a:t>Increased</a:t>
            </a:r>
          </a:p>
          <a:p>
            <a:pPr algn="ctr"/>
            <a:r>
              <a:rPr lang="en-US" sz="1400" dirty="0"/>
              <a:t>Impact</a:t>
            </a:r>
          </a:p>
        </p:txBody>
      </p:sp>
      <p:sp>
        <p:nvSpPr>
          <p:cNvPr id="33" name="TextBox 32">
            <a:extLst>
              <a:ext uri="{FF2B5EF4-FFF2-40B4-BE49-F238E27FC236}">
                <a16:creationId xmlns:a16="http://schemas.microsoft.com/office/drawing/2014/main" id="{1948DA80-867B-4843-9397-1A119F65640E}"/>
              </a:ext>
            </a:extLst>
          </p:cNvPr>
          <p:cNvSpPr txBox="1"/>
          <p:nvPr/>
        </p:nvSpPr>
        <p:spPr>
          <a:xfrm>
            <a:off x="3143935" y="5307950"/>
            <a:ext cx="3603286" cy="523220"/>
          </a:xfrm>
          <a:prstGeom prst="rect">
            <a:avLst/>
          </a:prstGeom>
          <a:noFill/>
        </p:spPr>
        <p:txBody>
          <a:bodyPr wrap="square" rtlCol="0">
            <a:spAutoFit/>
          </a:bodyPr>
          <a:lstStyle/>
          <a:p>
            <a:pPr algn="ctr"/>
            <a:r>
              <a:rPr lang="en-US" sz="1400" dirty="0"/>
              <a:t>Scaling data access and community feedback loops across programs</a:t>
            </a:r>
          </a:p>
        </p:txBody>
      </p:sp>
    </p:spTree>
    <p:extLst>
      <p:ext uri="{BB962C8B-B14F-4D97-AF65-F5344CB8AC3E}">
        <p14:creationId xmlns:p14="http://schemas.microsoft.com/office/powerpoint/2010/main" val="299054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marL="0" indent="0"/>
            <a:r>
              <a:rPr lang="en-US" sz="1600" i="1" dirty="0">
                <a:latin typeface="+mj-lt"/>
                <a:ea typeface="MS PGothic" charset="0"/>
                <a:cs typeface="Arial" charset="0"/>
              </a:rPr>
              <a:t>This presentation contains confidential, proprietary, copyright and/or trade secret information of Third Sector Capital Partners that may not be reproduced, disclosed to anyone, or used for the benefit of anyone other than Third Sector Capital Partners unless expressly authorized in writing by an executive officer of Third Sector Capital Partners.</a:t>
            </a:r>
            <a:endParaRPr lang="en-US" sz="1600" dirty="0">
              <a:latin typeface="+mj-lt"/>
            </a:endParaRPr>
          </a:p>
        </p:txBody>
      </p:sp>
      <p:sp>
        <p:nvSpPr>
          <p:cNvPr id="3" name="Title 2"/>
          <p:cNvSpPr>
            <a:spLocks noGrp="1"/>
          </p:cNvSpPr>
          <p:nvPr>
            <p:ph type="title"/>
          </p:nvPr>
        </p:nvSpPr>
        <p:spPr/>
        <p:txBody>
          <a:bodyPr/>
          <a:lstStyle/>
          <a:p>
            <a:r>
              <a:rPr lang="en-US" dirty="0"/>
              <a:t>Disclosure</a:t>
            </a:r>
          </a:p>
        </p:txBody>
      </p:sp>
      <p:sp>
        <p:nvSpPr>
          <p:cNvPr id="5" name="Footer Placeholder 4"/>
          <p:cNvSpPr>
            <a:spLocks noGrp="1"/>
          </p:cNvSpPr>
          <p:nvPr>
            <p:ph type="ftr" sz="quarter" idx="16"/>
          </p:nvPr>
        </p:nvSpPr>
        <p:spPr>
          <a:xfrm>
            <a:off x="5029200" y="6232525"/>
            <a:ext cx="2178050" cy="473075"/>
          </a:xfrm>
        </p:spPr>
        <p:txBody>
          <a:bodyPr/>
          <a:lstStyle/>
          <a:p>
            <a:r>
              <a:rPr lang="en-US" dirty="0"/>
              <a:t>© THIRD SECTOR CAPITAL PARTNERS, INC.</a:t>
            </a:r>
          </a:p>
        </p:txBody>
      </p:sp>
      <p:sp>
        <p:nvSpPr>
          <p:cNvPr id="6" name="Slide Number Placeholder 5"/>
          <p:cNvSpPr>
            <a:spLocks noGrp="1"/>
          </p:cNvSpPr>
          <p:nvPr>
            <p:ph type="sldNum" sz="quarter" idx="17"/>
          </p:nvPr>
        </p:nvSpPr>
        <p:spPr>
          <a:xfrm>
            <a:off x="8140700" y="6232525"/>
            <a:ext cx="374650" cy="473075"/>
          </a:xfrm>
        </p:spPr>
        <p:txBody>
          <a:bodyPr/>
          <a:lstStyle/>
          <a:p>
            <a:fld id="{DA0793FB-C4C3-534D-8179-FE2E76B41AD2}" type="slidenum">
              <a:rPr lang="en-US" smtClean="0"/>
              <a:pPr/>
              <a:t>11</a:t>
            </a:fld>
            <a:endParaRPr lang="en-US"/>
          </a:p>
        </p:txBody>
      </p:sp>
      <p:sp>
        <p:nvSpPr>
          <p:cNvPr id="8" name="Title 4"/>
          <p:cNvSpPr txBox="1">
            <a:spLocks/>
          </p:cNvSpPr>
          <p:nvPr/>
        </p:nvSpPr>
        <p:spPr bwMode="auto">
          <a:xfrm>
            <a:off x="606552" y="3625954"/>
            <a:ext cx="7927848" cy="2241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000" b="1" kern="1200" baseline="0">
                <a:solidFill>
                  <a:schemeClr val="tx1"/>
                </a:solidFill>
                <a:latin typeface="Arial"/>
                <a:ea typeface="MS PGothic" pitchFamily="34" charset="-128"/>
                <a:cs typeface="Arial"/>
              </a:defRPr>
            </a:lvl1pPr>
            <a:lvl2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2pPr>
            <a:lvl3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3pPr>
            <a:lvl4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4pPr>
            <a:lvl5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5pPr>
            <a:lvl6pPr marL="4572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9pPr>
          </a:lstStyle>
          <a:p>
            <a:pPr algn="ctr"/>
            <a:r>
              <a:rPr lang="en-US" sz="2800" dirty="0">
                <a:latin typeface="+mj-lt"/>
              </a:rPr>
              <a:t>Third Sector Capital Partners, Inc.</a:t>
            </a:r>
            <a:br>
              <a:rPr lang="en-US" sz="2200" dirty="0">
                <a:latin typeface="+mj-lt"/>
              </a:rPr>
            </a:br>
            <a:r>
              <a:rPr lang="en-US" sz="2200" dirty="0">
                <a:latin typeface="+mj-lt"/>
              </a:rPr>
              <a:t>Boston </a:t>
            </a:r>
            <a:r>
              <a:rPr lang="en-US" sz="2200" dirty="0">
                <a:latin typeface="+mj-lt"/>
                <a:sym typeface="Symbol" panose="05050102010706020507" pitchFamily="18" charset="2"/>
              </a:rPr>
              <a:t> San Francisco  Washington, D.C.</a:t>
            </a:r>
            <a:br>
              <a:rPr lang="en-US" dirty="0">
                <a:latin typeface="+mj-lt"/>
              </a:rPr>
            </a:br>
            <a:r>
              <a:rPr lang="en-US" sz="2200" dirty="0">
                <a:latin typeface="+mj-lt"/>
              </a:rPr>
              <a:t>info@thirdsectorcap.org | www.thirdsectorcap.org </a:t>
            </a:r>
          </a:p>
        </p:txBody>
      </p:sp>
      <p:cxnSp>
        <p:nvCxnSpPr>
          <p:cNvPr id="9" name="Straight Connector 8"/>
          <p:cNvCxnSpPr/>
          <p:nvPr/>
        </p:nvCxnSpPr>
        <p:spPr>
          <a:xfrm>
            <a:off x="0" y="4343400"/>
            <a:ext cx="9144000" cy="0"/>
          </a:xfrm>
          <a:prstGeom prst="line">
            <a:avLst/>
          </a:prstGeom>
          <a:ln w="635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15"/>
          </p:nvPr>
        </p:nvSpPr>
        <p:spPr>
          <a:xfrm>
            <a:off x="7229475" y="6232525"/>
            <a:ext cx="889000" cy="473075"/>
          </a:xfrm>
        </p:spPr>
        <p:txBody>
          <a:bodyPr/>
          <a:lstStyle/>
          <a:p>
            <a:r>
              <a:rPr lang="en-US"/>
              <a:t>8/7/2018</a:t>
            </a: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2159890" y="6182146"/>
            <a:ext cx="1039934" cy="584417"/>
          </a:xfrm>
          <a:prstGeom prst="rect">
            <a:avLst/>
          </a:prstGeom>
        </p:spPr>
      </p:pic>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3218392" y="6258454"/>
            <a:ext cx="1006435" cy="504562"/>
          </a:xfrm>
          <a:prstGeom prst="rect">
            <a:avLst/>
          </a:prstGeom>
        </p:spPr>
      </p:pic>
    </p:spTree>
    <p:extLst>
      <p:ext uri="{BB962C8B-B14F-4D97-AF65-F5344CB8AC3E}">
        <p14:creationId xmlns:p14="http://schemas.microsoft.com/office/powerpoint/2010/main" val="603608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endParaRPr lang="en-US"/>
          </a:p>
        </p:txBody>
      </p:sp>
      <p:sp>
        <p:nvSpPr>
          <p:cNvPr id="5" name="Title 4"/>
          <p:cNvSpPr>
            <a:spLocks noGrp="1"/>
          </p:cNvSpPr>
          <p:nvPr>
            <p:ph type="title"/>
          </p:nvPr>
        </p:nvSpPr>
        <p:spPr>
          <a:xfrm>
            <a:off x="608076" y="200892"/>
            <a:ext cx="7927848" cy="789708"/>
          </a:xfrm>
        </p:spPr>
        <p:txBody>
          <a:bodyPr/>
          <a:lstStyle/>
          <a:p>
            <a:r>
              <a:rPr lang="en-US" dirty="0"/>
              <a:t>Introductions</a:t>
            </a:r>
          </a:p>
        </p:txBody>
      </p:sp>
      <p:sp>
        <p:nvSpPr>
          <p:cNvPr id="6" name="Slide Number Placeholder 5"/>
          <p:cNvSpPr>
            <a:spLocks noGrp="1"/>
          </p:cNvSpPr>
          <p:nvPr>
            <p:ph type="sldNum" sz="quarter" idx="22"/>
          </p:nvPr>
        </p:nvSpPr>
        <p:spPr/>
        <p:txBody>
          <a:bodyPr/>
          <a:lstStyle/>
          <a:p>
            <a:fld id="{DA0793FB-C4C3-534D-8179-FE2E76B41AD2}" type="slidenum">
              <a:rPr lang="en-US" smtClean="0"/>
              <a:pPr/>
              <a:t>1</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sp>
        <p:nvSpPr>
          <p:cNvPr id="8" name="Rectangle 7"/>
          <p:cNvSpPr/>
          <p:nvPr/>
        </p:nvSpPr>
        <p:spPr>
          <a:xfrm>
            <a:off x="5257800" y="1752600"/>
            <a:ext cx="2514600" cy="2046514"/>
          </a:xfrm>
          <a:prstGeom prst="rect">
            <a:avLst/>
          </a:prstGeom>
          <a:no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1600" b="1" dirty="0">
              <a:solidFill>
                <a:schemeClr val="tx1"/>
              </a:solidFill>
            </a:endParaRPr>
          </a:p>
          <a:p>
            <a:pPr algn="ctr"/>
            <a:endParaRPr lang="en-US" sz="1600" b="1" dirty="0">
              <a:solidFill>
                <a:schemeClr val="tx1"/>
              </a:solidFill>
            </a:endParaRPr>
          </a:p>
          <a:p>
            <a:pPr algn="ctr"/>
            <a:endParaRPr lang="en-US" sz="1600" b="1" dirty="0">
              <a:solidFill>
                <a:schemeClr val="tx1"/>
              </a:solidFill>
            </a:endParaRPr>
          </a:p>
          <a:p>
            <a:pPr algn="ctr"/>
            <a:endParaRPr lang="en-US" sz="1600" b="1" dirty="0">
              <a:solidFill>
                <a:schemeClr val="tx1"/>
              </a:solidFill>
            </a:endParaRPr>
          </a:p>
          <a:p>
            <a:pPr algn="ctr"/>
            <a:r>
              <a:rPr lang="en-US" sz="1600" b="1" dirty="0">
                <a:solidFill>
                  <a:schemeClr val="tx1"/>
                </a:solidFill>
              </a:rPr>
              <a:t>H. Kay Howard</a:t>
            </a:r>
          </a:p>
          <a:p>
            <a:pPr algn="ctr"/>
            <a:r>
              <a:rPr lang="en-US" sz="1400" dirty="0">
                <a:solidFill>
                  <a:schemeClr val="tx1"/>
                </a:solidFill>
              </a:rPr>
              <a:t>Manager</a:t>
            </a:r>
          </a:p>
          <a:p>
            <a:pPr algn="ctr"/>
            <a:r>
              <a:rPr lang="en-US" sz="1400" dirty="0">
                <a:solidFill>
                  <a:schemeClr val="tx1"/>
                </a:solidFill>
                <a:hlinkClick r:id="rId3"/>
              </a:rPr>
              <a:t>hhoward@thirdsectorcap.org</a:t>
            </a:r>
            <a:endParaRPr lang="en-US" sz="1600" b="1" dirty="0">
              <a:solidFill>
                <a:schemeClr val="tx1"/>
              </a:solidFill>
            </a:endParaRPr>
          </a:p>
          <a:p>
            <a:pPr algn="ctr"/>
            <a:endParaRPr lang="en-US" sz="1600" b="1" dirty="0">
              <a:solidFill>
                <a:schemeClr val="tx1"/>
              </a:solidFill>
            </a:endParaRPr>
          </a:p>
        </p:txBody>
      </p:sp>
      <p:sp>
        <p:nvSpPr>
          <p:cNvPr id="10" name="Rectangle 9"/>
          <p:cNvSpPr/>
          <p:nvPr/>
        </p:nvSpPr>
        <p:spPr>
          <a:xfrm>
            <a:off x="1447800" y="1752600"/>
            <a:ext cx="2514600" cy="2046514"/>
          </a:xfrm>
          <a:prstGeom prst="rect">
            <a:avLst/>
          </a:prstGeom>
          <a:no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1600" b="1" dirty="0">
              <a:solidFill>
                <a:schemeClr val="tx1"/>
              </a:solidFill>
            </a:endParaRPr>
          </a:p>
          <a:p>
            <a:pPr algn="ctr"/>
            <a:endParaRPr lang="en-US" sz="1600" b="1" dirty="0">
              <a:solidFill>
                <a:schemeClr val="tx1"/>
              </a:solidFill>
            </a:endParaRPr>
          </a:p>
          <a:p>
            <a:pPr algn="ctr"/>
            <a:endParaRPr lang="en-US" sz="1600" b="1" dirty="0">
              <a:solidFill>
                <a:schemeClr val="tx1"/>
              </a:solidFill>
            </a:endParaRPr>
          </a:p>
          <a:p>
            <a:pPr algn="ctr"/>
            <a:endParaRPr lang="en-US" sz="1600" b="1" dirty="0">
              <a:solidFill>
                <a:schemeClr val="tx1"/>
              </a:solidFill>
            </a:endParaRPr>
          </a:p>
          <a:p>
            <a:pPr algn="ctr"/>
            <a:r>
              <a:rPr lang="en-US" sz="1600" b="1" dirty="0">
                <a:solidFill>
                  <a:schemeClr val="tx1"/>
                </a:solidFill>
              </a:rPr>
              <a:t>Laura </a:t>
            </a:r>
            <a:r>
              <a:rPr lang="en-US" sz="1600" b="1" dirty="0" err="1">
                <a:solidFill>
                  <a:schemeClr val="tx1"/>
                </a:solidFill>
              </a:rPr>
              <a:t>Ganci</a:t>
            </a:r>
            <a:endParaRPr lang="en-US" sz="1600" b="1" dirty="0">
              <a:solidFill>
                <a:schemeClr val="tx1"/>
              </a:solidFill>
            </a:endParaRPr>
          </a:p>
          <a:p>
            <a:pPr algn="ctr"/>
            <a:r>
              <a:rPr lang="en-US" sz="1400" dirty="0">
                <a:solidFill>
                  <a:schemeClr val="tx1"/>
                </a:solidFill>
              </a:rPr>
              <a:t>Director of Research &amp; Evaluation</a:t>
            </a:r>
          </a:p>
          <a:p>
            <a:pPr algn="ctr"/>
            <a:r>
              <a:rPr lang="en-US" sz="1400" dirty="0">
                <a:solidFill>
                  <a:schemeClr val="tx1"/>
                </a:solidFill>
                <a:hlinkClick r:id="rId4"/>
              </a:rPr>
              <a:t>lganci@cscbroward.org</a:t>
            </a:r>
            <a:r>
              <a:rPr lang="en-US" sz="1400" dirty="0">
                <a:solidFill>
                  <a:schemeClr val="tx1"/>
                </a:solidFill>
              </a:rPr>
              <a:t> </a:t>
            </a:r>
          </a:p>
        </p:txBody>
      </p:sp>
      <p:pic>
        <p:nvPicPr>
          <p:cNvPr id="11" name="Picture 2" descr="Image result for broward county children's services counc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6644" y="1856183"/>
            <a:ext cx="1528259" cy="83786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a:blip r:embed="rId6"/>
          <a:stretch>
            <a:fillRect/>
          </a:stretch>
        </p:blipFill>
        <p:spPr>
          <a:xfrm>
            <a:off x="5561076" y="2123949"/>
            <a:ext cx="1756418" cy="379766"/>
          </a:xfrm>
          <a:prstGeom prst="rect">
            <a:avLst/>
          </a:prstGeom>
        </p:spPr>
      </p:pic>
    </p:spTree>
    <p:extLst>
      <p:ext uri="{BB962C8B-B14F-4D97-AF65-F5344CB8AC3E}">
        <p14:creationId xmlns:p14="http://schemas.microsoft.com/office/powerpoint/2010/main" val="2832070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712911" y="1063534"/>
            <a:ext cx="3718198" cy="307777"/>
          </a:xfrm>
        </p:spPr>
        <p:txBody>
          <a:bodyPr/>
          <a:lstStyle/>
          <a:p>
            <a:r>
              <a:rPr lang="en-US" dirty="0"/>
              <a:t>2017 Analysis of CSC Broward Kinship Programs</a:t>
            </a:r>
          </a:p>
        </p:txBody>
      </p:sp>
      <p:sp>
        <p:nvSpPr>
          <p:cNvPr id="4" name="Text Placeholder 3"/>
          <p:cNvSpPr>
            <a:spLocks noGrp="1"/>
          </p:cNvSpPr>
          <p:nvPr>
            <p:ph type="body" sz="quarter" idx="19"/>
          </p:nvPr>
        </p:nvSpPr>
        <p:spPr>
          <a:xfrm>
            <a:off x="608076" y="5956300"/>
            <a:ext cx="7927848" cy="215900"/>
          </a:xfrm>
        </p:spPr>
        <p:txBody>
          <a:bodyPr/>
          <a:lstStyle/>
          <a:p>
            <a:r>
              <a:rPr lang="en-US" dirty="0"/>
              <a:t>Source: Children’s Services Council of Broward County FY16-17 Annual Performance Report: </a:t>
            </a:r>
            <a:r>
              <a:rPr lang="en-US" dirty="0">
                <a:hlinkClick r:id="rId2"/>
              </a:rPr>
              <a:t>https://cscbroward.org/sites/default/files/2018-06/FY1617AnnualPerformanceReportforweb.pdf</a:t>
            </a:r>
            <a:r>
              <a:rPr lang="en-US" dirty="0"/>
              <a:t> </a:t>
            </a:r>
          </a:p>
        </p:txBody>
      </p:sp>
      <p:sp>
        <p:nvSpPr>
          <p:cNvPr id="5" name="Title 4"/>
          <p:cNvSpPr>
            <a:spLocks noGrp="1"/>
          </p:cNvSpPr>
          <p:nvPr>
            <p:ph type="title"/>
          </p:nvPr>
        </p:nvSpPr>
        <p:spPr>
          <a:xfrm>
            <a:off x="608076" y="200892"/>
            <a:ext cx="8307324" cy="789708"/>
          </a:xfrm>
        </p:spPr>
        <p:txBody>
          <a:bodyPr/>
          <a:lstStyle/>
          <a:p>
            <a:r>
              <a:rPr lang="en-US" dirty="0"/>
              <a:t>Reflecting on program data, CSC Broward noticed a dramatic change in the population served by their Kinship programs</a:t>
            </a:r>
          </a:p>
        </p:txBody>
      </p:sp>
      <p:sp>
        <p:nvSpPr>
          <p:cNvPr id="6" name="Slide Number Placeholder 5"/>
          <p:cNvSpPr>
            <a:spLocks noGrp="1"/>
          </p:cNvSpPr>
          <p:nvPr>
            <p:ph type="sldNum" sz="quarter" idx="22"/>
          </p:nvPr>
        </p:nvSpPr>
        <p:spPr/>
        <p:txBody>
          <a:bodyPr/>
          <a:lstStyle/>
          <a:p>
            <a:fld id="{DA0793FB-C4C3-534D-8179-FE2E76B41AD2}" type="slidenum">
              <a:rPr lang="en-US" smtClean="0"/>
              <a:pPr/>
              <a:t>2</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 r="-373"/>
          <a:stretch/>
        </p:blipFill>
        <p:spPr>
          <a:xfrm>
            <a:off x="980103" y="3401470"/>
            <a:ext cx="3352798" cy="2465930"/>
          </a:xfrm>
          <a:prstGeom prst="rect">
            <a:avLst/>
          </a:prstGeom>
          <a:ln>
            <a:solidFill>
              <a:schemeClr val="tx2">
                <a:lumMod val="75000"/>
              </a:schemeClr>
            </a:solidFill>
          </a:ln>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152" r="18763"/>
          <a:stretch/>
        </p:blipFill>
        <p:spPr>
          <a:xfrm>
            <a:off x="5013694" y="3401470"/>
            <a:ext cx="3352800" cy="2465930"/>
          </a:xfrm>
          <a:prstGeom prst="rect">
            <a:avLst/>
          </a:prstGeom>
          <a:ln>
            <a:solidFill>
              <a:schemeClr val="tx2">
                <a:lumMod val="75000"/>
              </a:schemeClr>
            </a:solidFill>
          </a:ln>
        </p:spPr>
      </p:pic>
      <p:sp>
        <p:nvSpPr>
          <p:cNvPr id="15" name="Rectangle 14"/>
          <p:cNvSpPr/>
          <p:nvPr/>
        </p:nvSpPr>
        <p:spPr>
          <a:xfrm>
            <a:off x="811327" y="7095019"/>
            <a:ext cx="7833971" cy="668962"/>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t>In annual performance reports, CSC Broward noticed that the average age of both the caregiver and the children in Kinship care was increasing.</a:t>
            </a:r>
          </a:p>
        </p:txBody>
      </p:sp>
      <p:sp>
        <p:nvSpPr>
          <p:cNvPr id="16" name="Rectangle 15">
            <a:extLst>
              <a:ext uri="{FF2B5EF4-FFF2-40B4-BE49-F238E27FC236}">
                <a16:creationId xmlns:a16="http://schemas.microsoft.com/office/drawing/2014/main" id="{698A6226-D924-B14D-8B0A-9EC0D3BAE3C1}"/>
              </a:ext>
            </a:extLst>
          </p:cNvPr>
          <p:cNvSpPr/>
          <p:nvPr/>
        </p:nvSpPr>
        <p:spPr>
          <a:xfrm>
            <a:off x="5013694" y="2581116"/>
            <a:ext cx="3352800" cy="695484"/>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Number of adolescents in kinship care increased 10% in one year</a:t>
            </a:r>
          </a:p>
        </p:txBody>
      </p:sp>
      <p:sp>
        <p:nvSpPr>
          <p:cNvPr id="13" name="Rectangle 12">
            <a:extLst>
              <a:ext uri="{FF2B5EF4-FFF2-40B4-BE49-F238E27FC236}">
                <a16:creationId xmlns:a16="http://schemas.microsoft.com/office/drawing/2014/main" id="{B55447CF-7D82-1D4E-B8D1-BF0C85B01EF2}"/>
              </a:ext>
            </a:extLst>
          </p:cNvPr>
          <p:cNvSpPr/>
          <p:nvPr/>
        </p:nvSpPr>
        <p:spPr>
          <a:xfrm>
            <a:off x="980103" y="2581116"/>
            <a:ext cx="3352798" cy="695484"/>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Number of caregivers over age 56 increased 12% in one year</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27778" r="34072" b="43333"/>
          <a:stretch/>
        </p:blipFill>
        <p:spPr>
          <a:xfrm>
            <a:off x="5453566" y="1545359"/>
            <a:ext cx="2363724" cy="103575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51117" t="27778" b="43333"/>
          <a:stretch/>
        </p:blipFill>
        <p:spPr>
          <a:xfrm>
            <a:off x="1777336" y="1519764"/>
            <a:ext cx="1752600" cy="1035757"/>
          </a:xfrm>
          <a:prstGeom prst="rect">
            <a:avLst/>
          </a:prstGeom>
        </p:spPr>
      </p:pic>
      <p:cxnSp>
        <p:nvCxnSpPr>
          <p:cNvPr id="23" name="Straight Arrow Connector 22"/>
          <p:cNvCxnSpPr/>
          <p:nvPr/>
        </p:nvCxnSpPr>
        <p:spPr>
          <a:xfrm flipV="1">
            <a:off x="5866161" y="1692787"/>
            <a:ext cx="1525239" cy="278729"/>
          </a:xfrm>
          <a:prstGeom prst="straightConnector1">
            <a:avLst/>
          </a:prstGeom>
          <a:ln w="31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913171" y="1491749"/>
            <a:ext cx="1134829" cy="174967"/>
          </a:xfrm>
          <a:prstGeom prst="straightConnector1">
            <a:avLst/>
          </a:prstGeom>
          <a:ln w="31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690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5D4263-12B8-E347-B519-578E5F578553}"/>
              </a:ext>
            </a:extLst>
          </p:cNvPr>
          <p:cNvSpPr>
            <a:spLocks noGrp="1"/>
          </p:cNvSpPr>
          <p:nvPr>
            <p:ph type="body" sz="quarter" idx="15"/>
          </p:nvPr>
        </p:nvSpPr>
        <p:spPr>
          <a:xfrm>
            <a:off x="2729355" y="1063534"/>
            <a:ext cx="3685304" cy="307777"/>
          </a:xfrm>
        </p:spPr>
        <p:txBody>
          <a:bodyPr/>
          <a:lstStyle/>
          <a:p>
            <a:r>
              <a:rPr lang="en-US" dirty="0"/>
              <a:t>Kinship Data Trend Analysis and Action Process</a:t>
            </a:r>
          </a:p>
        </p:txBody>
      </p:sp>
      <p:sp>
        <p:nvSpPr>
          <p:cNvPr id="4" name="Text Placeholder 3">
            <a:extLst>
              <a:ext uri="{FF2B5EF4-FFF2-40B4-BE49-F238E27FC236}">
                <a16:creationId xmlns:a16="http://schemas.microsoft.com/office/drawing/2014/main" id="{D4C70B4D-A8FE-CC4D-A7F7-C52EE5417D3E}"/>
              </a:ext>
            </a:extLst>
          </p:cNvPr>
          <p:cNvSpPr>
            <a:spLocks noGrp="1"/>
          </p:cNvSpPr>
          <p:nvPr>
            <p:ph type="body" sz="quarter" idx="19"/>
          </p:nvPr>
        </p:nvSpPr>
        <p:spPr/>
        <p:txBody>
          <a:bodyPr/>
          <a:lstStyle/>
          <a:p>
            <a:endParaRPr lang="en-US"/>
          </a:p>
        </p:txBody>
      </p:sp>
      <p:sp>
        <p:nvSpPr>
          <p:cNvPr id="5" name="Title 4">
            <a:extLst>
              <a:ext uri="{FF2B5EF4-FFF2-40B4-BE49-F238E27FC236}">
                <a16:creationId xmlns:a16="http://schemas.microsoft.com/office/drawing/2014/main" id="{F368F633-818D-C641-8D64-77B1CAD657CB}"/>
              </a:ext>
            </a:extLst>
          </p:cNvPr>
          <p:cNvSpPr>
            <a:spLocks noGrp="1"/>
          </p:cNvSpPr>
          <p:nvPr>
            <p:ph type="title"/>
          </p:nvPr>
        </p:nvSpPr>
        <p:spPr>
          <a:xfrm>
            <a:off x="533400" y="200892"/>
            <a:ext cx="8610600" cy="789708"/>
          </a:xfrm>
        </p:spPr>
        <p:txBody>
          <a:bodyPr/>
          <a:lstStyle/>
          <a:p>
            <a:r>
              <a:rPr lang="en-US" dirty="0"/>
              <a:t>After discussing the findings with providers and using shared inter-agency data to identify the cause, CSC Broward worked with providers to modify services</a:t>
            </a:r>
          </a:p>
        </p:txBody>
      </p:sp>
      <p:sp>
        <p:nvSpPr>
          <p:cNvPr id="6" name="Slide Number Placeholder 5">
            <a:extLst>
              <a:ext uri="{FF2B5EF4-FFF2-40B4-BE49-F238E27FC236}">
                <a16:creationId xmlns:a16="http://schemas.microsoft.com/office/drawing/2014/main" id="{C2866436-CAB6-8540-AE17-018AEB3316C5}"/>
              </a:ext>
            </a:extLst>
          </p:cNvPr>
          <p:cNvSpPr>
            <a:spLocks noGrp="1"/>
          </p:cNvSpPr>
          <p:nvPr>
            <p:ph type="sldNum" sz="quarter" idx="22"/>
          </p:nvPr>
        </p:nvSpPr>
        <p:spPr/>
        <p:txBody>
          <a:bodyPr/>
          <a:lstStyle/>
          <a:p>
            <a:fld id="{DA0793FB-C4C3-534D-8179-FE2E76B41AD2}" type="slidenum">
              <a:rPr lang="en-US" smtClean="0"/>
              <a:pPr/>
              <a:t>3</a:t>
            </a:fld>
            <a:endParaRPr lang="en-US"/>
          </a:p>
        </p:txBody>
      </p:sp>
      <p:sp>
        <p:nvSpPr>
          <p:cNvPr id="7" name="Footer Placeholder 6">
            <a:extLst>
              <a:ext uri="{FF2B5EF4-FFF2-40B4-BE49-F238E27FC236}">
                <a16:creationId xmlns:a16="http://schemas.microsoft.com/office/drawing/2014/main" id="{47EA547B-64D2-CA4B-83F4-0C2751048DF5}"/>
              </a:ext>
            </a:extLst>
          </p:cNvPr>
          <p:cNvSpPr>
            <a:spLocks noGrp="1"/>
          </p:cNvSpPr>
          <p:nvPr>
            <p:ph type="ftr" sz="quarter" idx="21"/>
          </p:nvPr>
        </p:nvSpPr>
        <p:spPr/>
        <p:txBody>
          <a:bodyPr/>
          <a:lstStyle/>
          <a:p>
            <a:r>
              <a:rPr lang="en-US"/>
              <a:t>© THIRD SECTOR CAPITAL PARTNERS, INC.</a:t>
            </a:r>
            <a:endParaRPr lang="en-US" dirty="0"/>
          </a:p>
        </p:txBody>
      </p:sp>
      <p:sp>
        <p:nvSpPr>
          <p:cNvPr id="14" name="Rectangle 13">
            <a:extLst>
              <a:ext uri="{FF2B5EF4-FFF2-40B4-BE49-F238E27FC236}">
                <a16:creationId xmlns:a16="http://schemas.microsoft.com/office/drawing/2014/main" id="{6F8349CE-F10B-A84C-B31D-3F674F8742EE}"/>
              </a:ext>
            </a:extLst>
          </p:cNvPr>
          <p:cNvSpPr/>
          <p:nvPr/>
        </p:nvSpPr>
        <p:spPr>
          <a:xfrm>
            <a:off x="2620702" y="8371499"/>
            <a:ext cx="3378231" cy="112871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t>A data sharing with agreement with the Department of Children and Families (DCF) helped them understand the root cause of this shift in population and adapt services accordingly.</a:t>
            </a:r>
          </a:p>
        </p:txBody>
      </p:sp>
      <p:sp>
        <p:nvSpPr>
          <p:cNvPr id="40" name="Rectangle 39">
            <a:extLst>
              <a:ext uri="{FF2B5EF4-FFF2-40B4-BE49-F238E27FC236}">
                <a16:creationId xmlns:a16="http://schemas.microsoft.com/office/drawing/2014/main" id="{706E204A-62FF-1146-9C34-41F8C6BAE4F7}"/>
              </a:ext>
            </a:extLst>
          </p:cNvPr>
          <p:cNvSpPr/>
          <p:nvPr/>
        </p:nvSpPr>
        <p:spPr>
          <a:xfrm>
            <a:off x="1295400" y="1743771"/>
            <a:ext cx="3124200" cy="1957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41" name="Rectangle 40">
            <a:extLst>
              <a:ext uri="{FF2B5EF4-FFF2-40B4-BE49-F238E27FC236}">
                <a16:creationId xmlns:a16="http://schemas.microsoft.com/office/drawing/2014/main" id="{F00F692E-A416-A349-B2F5-45F6D2036519}"/>
              </a:ext>
            </a:extLst>
          </p:cNvPr>
          <p:cNvSpPr/>
          <p:nvPr/>
        </p:nvSpPr>
        <p:spPr>
          <a:xfrm>
            <a:off x="4548029" y="1732614"/>
            <a:ext cx="3124200" cy="195920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42" name="Rectangle 41">
            <a:extLst>
              <a:ext uri="{FF2B5EF4-FFF2-40B4-BE49-F238E27FC236}">
                <a16:creationId xmlns:a16="http://schemas.microsoft.com/office/drawing/2014/main" id="{C37D467A-218A-114E-AE19-D023288F567E}"/>
              </a:ext>
            </a:extLst>
          </p:cNvPr>
          <p:cNvSpPr/>
          <p:nvPr/>
        </p:nvSpPr>
        <p:spPr>
          <a:xfrm>
            <a:off x="1295400" y="3810000"/>
            <a:ext cx="3124200" cy="1957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43" name="Rectangle 42">
            <a:extLst>
              <a:ext uri="{FF2B5EF4-FFF2-40B4-BE49-F238E27FC236}">
                <a16:creationId xmlns:a16="http://schemas.microsoft.com/office/drawing/2014/main" id="{AF331043-155B-CF40-B30F-5486A4986A30}"/>
              </a:ext>
            </a:extLst>
          </p:cNvPr>
          <p:cNvSpPr/>
          <p:nvPr/>
        </p:nvSpPr>
        <p:spPr>
          <a:xfrm>
            <a:off x="4572000" y="3810000"/>
            <a:ext cx="3124200" cy="1957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44" name="Right Arrow 43">
            <a:extLst>
              <a:ext uri="{FF2B5EF4-FFF2-40B4-BE49-F238E27FC236}">
                <a16:creationId xmlns:a16="http://schemas.microsoft.com/office/drawing/2014/main" id="{365F35DD-317D-8F45-A314-4EBF6FFD6723}"/>
              </a:ext>
            </a:extLst>
          </p:cNvPr>
          <p:cNvSpPr/>
          <p:nvPr/>
        </p:nvSpPr>
        <p:spPr>
          <a:xfrm rot="5400000">
            <a:off x="6703877" y="3568315"/>
            <a:ext cx="404971" cy="651982"/>
          </a:xfrm>
          <a:prstGeom prst="right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48" name="Right Arrow 47">
            <a:extLst>
              <a:ext uri="{FF2B5EF4-FFF2-40B4-BE49-F238E27FC236}">
                <a16:creationId xmlns:a16="http://schemas.microsoft.com/office/drawing/2014/main" id="{770CD106-307B-BA41-9EB2-BD31D7FEA078}"/>
              </a:ext>
            </a:extLst>
          </p:cNvPr>
          <p:cNvSpPr/>
          <p:nvPr/>
        </p:nvSpPr>
        <p:spPr>
          <a:xfrm>
            <a:off x="4419600" y="2091218"/>
            <a:ext cx="404971" cy="651982"/>
          </a:xfrm>
          <a:prstGeom prst="right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49" name="Right Arrow 48">
            <a:extLst>
              <a:ext uri="{FF2B5EF4-FFF2-40B4-BE49-F238E27FC236}">
                <a16:creationId xmlns:a16="http://schemas.microsoft.com/office/drawing/2014/main" id="{7C4BB493-55F3-E445-B596-65BA82915A77}"/>
              </a:ext>
            </a:extLst>
          </p:cNvPr>
          <p:cNvSpPr/>
          <p:nvPr/>
        </p:nvSpPr>
        <p:spPr>
          <a:xfrm rot="16200000">
            <a:off x="1909923" y="3305495"/>
            <a:ext cx="404971" cy="651982"/>
          </a:xfrm>
          <a:prstGeom prst="right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50" name="Right Arrow 49">
            <a:extLst>
              <a:ext uri="{FF2B5EF4-FFF2-40B4-BE49-F238E27FC236}">
                <a16:creationId xmlns:a16="http://schemas.microsoft.com/office/drawing/2014/main" id="{C6A4A2EA-E550-9D49-B77D-B7B3A943D1C0}"/>
              </a:ext>
            </a:extLst>
          </p:cNvPr>
          <p:cNvSpPr/>
          <p:nvPr/>
        </p:nvSpPr>
        <p:spPr>
          <a:xfrm rot="10800000">
            <a:off x="4167029" y="4953000"/>
            <a:ext cx="404971" cy="651982"/>
          </a:xfrm>
          <a:prstGeom prst="right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2" name="TextBox 1">
            <a:extLst>
              <a:ext uri="{FF2B5EF4-FFF2-40B4-BE49-F238E27FC236}">
                <a16:creationId xmlns:a16="http://schemas.microsoft.com/office/drawing/2014/main" id="{C41C7E29-3F11-EC47-B568-87F34E07A63A}"/>
              </a:ext>
            </a:extLst>
          </p:cNvPr>
          <p:cNvSpPr txBox="1"/>
          <p:nvPr/>
        </p:nvSpPr>
        <p:spPr>
          <a:xfrm>
            <a:off x="1295400" y="1854768"/>
            <a:ext cx="3124200" cy="646331"/>
          </a:xfrm>
          <a:prstGeom prst="rect">
            <a:avLst/>
          </a:prstGeom>
          <a:noFill/>
        </p:spPr>
        <p:txBody>
          <a:bodyPr wrap="square" rtlCol="0">
            <a:spAutoFit/>
          </a:bodyPr>
          <a:lstStyle/>
          <a:p>
            <a:pPr algn="ctr"/>
            <a:r>
              <a:rPr lang="en-US" b="1" dirty="0"/>
              <a:t>Data Analysis </a:t>
            </a:r>
          </a:p>
          <a:p>
            <a:pPr algn="ctr"/>
            <a:r>
              <a:rPr lang="en-US" dirty="0"/>
              <a:t>identified local trends</a:t>
            </a:r>
          </a:p>
        </p:txBody>
      </p:sp>
      <p:sp>
        <p:nvSpPr>
          <p:cNvPr id="39" name="TextBox 38">
            <a:extLst>
              <a:ext uri="{FF2B5EF4-FFF2-40B4-BE49-F238E27FC236}">
                <a16:creationId xmlns:a16="http://schemas.microsoft.com/office/drawing/2014/main" id="{1922DFD6-65E1-454F-BCBB-EB7FDC5B900A}"/>
              </a:ext>
            </a:extLst>
          </p:cNvPr>
          <p:cNvSpPr txBox="1"/>
          <p:nvPr/>
        </p:nvSpPr>
        <p:spPr>
          <a:xfrm>
            <a:off x="4701609" y="1873572"/>
            <a:ext cx="2864982" cy="923330"/>
          </a:xfrm>
          <a:prstGeom prst="rect">
            <a:avLst/>
          </a:prstGeom>
          <a:noFill/>
        </p:spPr>
        <p:txBody>
          <a:bodyPr wrap="square" rtlCol="0">
            <a:spAutoFit/>
          </a:bodyPr>
          <a:lstStyle/>
          <a:p>
            <a:pPr algn="ctr"/>
            <a:r>
              <a:rPr lang="en-US" b="1" dirty="0"/>
              <a:t>Provider Meetings </a:t>
            </a:r>
            <a:r>
              <a:rPr lang="en-US" dirty="0"/>
              <a:t>confirmed data findings and need for service changes </a:t>
            </a:r>
          </a:p>
        </p:txBody>
      </p:sp>
      <p:pic>
        <p:nvPicPr>
          <p:cNvPr id="51" name="Picture 50">
            <a:extLst>
              <a:ext uri="{FF2B5EF4-FFF2-40B4-BE49-F238E27FC236}">
                <a16:creationId xmlns:a16="http://schemas.microsoft.com/office/drawing/2014/main" id="{3B6B4885-F893-5641-8FC1-6479D4805B09}"/>
              </a:ext>
            </a:extLst>
          </p:cNvPr>
          <p:cNvPicPr>
            <a:picLocks/>
          </p:cNvPicPr>
          <p:nvPr/>
        </p:nvPicPr>
        <p:blipFill>
          <a:blip r:embed="rId3"/>
          <a:stretch>
            <a:fillRect/>
          </a:stretch>
        </p:blipFill>
        <p:spPr>
          <a:xfrm>
            <a:off x="5744169" y="2796902"/>
            <a:ext cx="647700" cy="647700"/>
          </a:xfrm>
          <a:prstGeom prst="rect">
            <a:avLst/>
          </a:prstGeom>
        </p:spPr>
      </p:pic>
      <p:sp>
        <p:nvSpPr>
          <p:cNvPr id="52" name="TextBox 51">
            <a:extLst>
              <a:ext uri="{FF2B5EF4-FFF2-40B4-BE49-F238E27FC236}">
                <a16:creationId xmlns:a16="http://schemas.microsoft.com/office/drawing/2014/main" id="{BD873714-D77E-BC43-8C3B-4F91DE919961}"/>
              </a:ext>
            </a:extLst>
          </p:cNvPr>
          <p:cNvSpPr txBox="1"/>
          <p:nvPr/>
        </p:nvSpPr>
        <p:spPr>
          <a:xfrm>
            <a:off x="4725085" y="4054534"/>
            <a:ext cx="2769652" cy="923330"/>
          </a:xfrm>
          <a:prstGeom prst="rect">
            <a:avLst/>
          </a:prstGeom>
          <a:noFill/>
        </p:spPr>
        <p:txBody>
          <a:bodyPr wrap="square" rtlCol="0">
            <a:spAutoFit/>
          </a:bodyPr>
          <a:lstStyle/>
          <a:p>
            <a:pPr algn="ctr"/>
            <a:r>
              <a:rPr lang="en-US" b="1" dirty="0"/>
              <a:t>FSFN Data Analysis</a:t>
            </a:r>
          </a:p>
          <a:p>
            <a:pPr algn="ctr"/>
            <a:r>
              <a:rPr lang="en-US" dirty="0"/>
              <a:t>helped identify potential root cause</a:t>
            </a:r>
          </a:p>
        </p:txBody>
      </p:sp>
      <p:pic>
        <p:nvPicPr>
          <p:cNvPr id="53" name="Picture 52">
            <a:extLst>
              <a:ext uri="{FF2B5EF4-FFF2-40B4-BE49-F238E27FC236}">
                <a16:creationId xmlns:a16="http://schemas.microsoft.com/office/drawing/2014/main" id="{0A595855-3081-3C4F-8012-6890DFB5D7E5}"/>
              </a:ext>
            </a:extLst>
          </p:cNvPr>
          <p:cNvPicPr>
            <a:picLocks/>
          </p:cNvPicPr>
          <p:nvPr/>
        </p:nvPicPr>
        <p:blipFill>
          <a:blip r:embed="rId4"/>
          <a:stretch>
            <a:fillRect/>
          </a:stretch>
        </p:blipFill>
        <p:spPr>
          <a:xfrm>
            <a:off x="5847155" y="5029200"/>
            <a:ext cx="547528" cy="547528"/>
          </a:xfrm>
          <a:prstGeom prst="rect">
            <a:avLst/>
          </a:prstGeom>
        </p:spPr>
      </p:pic>
      <p:sp>
        <p:nvSpPr>
          <p:cNvPr id="54" name="TextBox 53">
            <a:extLst>
              <a:ext uri="{FF2B5EF4-FFF2-40B4-BE49-F238E27FC236}">
                <a16:creationId xmlns:a16="http://schemas.microsoft.com/office/drawing/2014/main" id="{4A2C700C-FE75-7344-BE39-92C7F7327A3E}"/>
              </a:ext>
            </a:extLst>
          </p:cNvPr>
          <p:cNvSpPr txBox="1"/>
          <p:nvPr/>
        </p:nvSpPr>
        <p:spPr>
          <a:xfrm>
            <a:off x="1448369" y="3915753"/>
            <a:ext cx="2769652" cy="923330"/>
          </a:xfrm>
          <a:prstGeom prst="rect">
            <a:avLst/>
          </a:prstGeom>
          <a:noFill/>
        </p:spPr>
        <p:txBody>
          <a:bodyPr wrap="square" rtlCol="0">
            <a:spAutoFit/>
          </a:bodyPr>
          <a:lstStyle/>
          <a:p>
            <a:pPr algn="ctr"/>
            <a:r>
              <a:rPr lang="en-US" b="1" dirty="0"/>
              <a:t>Services and Trainings </a:t>
            </a:r>
            <a:r>
              <a:rPr lang="en-US" dirty="0"/>
              <a:t>were modified to meet local needs on the ground</a:t>
            </a:r>
          </a:p>
        </p:txBody>
      </p:sp>
      <p:pic>
        <p:nvPicPr>
          <p:cNvPr id="55" name="Picture 54">
            <a:extLst>
              <a:ext uri="{FF2B5EF4-FFF2-40B4-BE49-F238E27FC236}">
                <a16:creationId xmlns:a16="http://schemas.microsoft.com/office/drawing/2014/main" id="{076D704A-428D-0B4B-A2AE-04259D8A698B}"/>
              </a:ext>
            </a:extLst>
          </p:cNvPr>
          <p:cNvPicPr>
            <a:picLocks/>
          </p:cNvPicPr>
          <p:nvPr/>
        </p:nvPicPr>
        <p:blipFill>
          <a:blip r:embed="rId5"/>
          <a:stretch>
            <a:fillRect/>
          </a:stretch>
        </p:blipFill>
        <p:spPr>
          <a:xfrm>
            <a:off x="2452528" y="4893244"/>
            <a:ext cx="800100" cy="800100"/>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t="27778" r="34072" b="43333"/>
          <a:stretch/>
        </p:blipFill>
        <p:spPr>
          <a:xfrm>
            <a:off x="2574808" y="2565669"/>
            <a:ext cx="1656648" cy="725924"/>
          </a:xfrm>
          <a:prstGeom prst="rect">
            <a:avLst/>
          </a:prstGeom>
        </p:spPr>
      </p:pic>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51117" t="27778" b="43333"/>
          <a:stretch/>
        </p:blipFill>
        <p:spPr>
          <a:xfrm>
            <a:off x="1521333" y="2632833"/>
            <a:ext cx="1228333" cy="725924"/>
          </a:xfrm>
          <a:prstGeom prst="rect">
            <a:avLst/>
          </a:prstGeom>
        </p:spPr>
      </p:pic>
      <p:cxnSp>
        <p:nvCxnSpPr>
          <p:cNvPr id="28" name="Straight Arrow Connector 27"/>
          <p:cNvCxnSpPr/>
          <p:nvPr/>
        </p:nvCxnSpPr>
        <p:spPr>
          <a:xfrm flipV="1">
            <a:off x="2973107" y="2590800"/>
            <a:ext cx="1068984" cy="219020"/>
          </a:xfrm>
          <a:prstGeom prst="straightConnector1">
            <a:avLst/>
          </a:prstGeom>
          <a:ln w="31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54" y="2598716"/>
            <a:ext cx="795360" cy="70915"/>
          </a:xfrm>
          <a:prstGeom prst="straightConnector1">
            <a:avLst/>
          </a:prstGeom>
          <a:ln w="31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1042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766032" y="1063534"/>
            <a:ext cx="3611951" cy="307777"/>
          </a:xfrm>
        </p:spPr>
        <p:txBody>
          <a:bodyPr/>
          <a:lstStyle/>
          <a:p>
            <a:r>
              <a:rPr lang="en-US" dirty="0"/>
              <a:t>CSC Broward Data &amp; Feedback Loop Initiatives</a:t>
            </a:r>
          </a:p>
        </p:txBody>
      </p:sp>
      <p:sp>
        <p:nvSpPr>
          <p:cNvPr id="4" name="Text Placeholder 3"/>
          <p:cNvSpPr>
            <a:spLocks noGrp="1"/>
          </p:cNvSpPr>
          <p:nvPr>
            <p:ph type="body" sz="quarter" idx="19"/>
          </p:nvPr>
        </p:nvSpPr>
        <p:spPr/>
        <p:txBody>
          <a:bodyPr/>
          <a:lstStyle/>
          <a:p>
            <a:endParaRPr lang="en-US"/>
          </a:p>
        </p:txBody>
      </p:sp>
      <p:sp>
        <p:nvSpPr>
          <p:cNvPr id="5" name="Title 4"/>
          <p:cNvSpPr>
            <a:spLocks noGrp="1"/>
          </p:cNvSpPr>
          <p:nvPr>
            <p:ph type="title"/>
          </p:nvPr>
        </p:nvSpPr>
        <p:spPr>
          <a:xfrm>
            <a:off x="608076" y="200892"/>
            <a:ext cx="7927848" cy="789708"/>
          </a:xfrm>
        </p:spPr>
        <p:txBody>
          <a:bodyPr/>
          <a:lstStyle/>
          <a:p>
            <a:r>
              <a:rPr lang="en-US" dirty="0"/>
              <a:t>CSC Broward has identified three initiatives to improve on its long history of results-based accountability and using data to drive decision-making</a:t>
            </a:r>
          </a:p>
        </p:txBody>
      </p:sp>
      <p:sp>
        <p:nvSpPr>
          <p:cNvPr id="6" name="Slide Number Placeholder 5"/>
          <p:cNvSpPr>
            <a:spLocks noGrp="1"/>
          </p:cNvSpPr>
          <p:nvPr>
            <p:ph type="sldNum" sz="quarter" idx="22"/>
          </p:nvPr>
        </p:nvSpPr>
        <p:spPr/>
        <p:txBody>
          <a:bodyPr/>
          <a:lstStyle/>
          <a:p>
            <a:fld id="{DA0793FB-C4C3-534D-8179-FE2E76B41AD2}" type="slidenum">
              <a:rPr lang="en-US" smtClean="0"/>
              <a:pPr/>
              <a:t>4</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grpSp>
        <p:nvGrpSpPr>
          <p:cNvPr id="37" name="Group 36">
            <a:extLst>
              <a:ext uri="{FF2B5EF4-FFF2-40B4-BE49-F238E27FC236}">
                <a16:creationId xmlns:a16="http://schemas.microsoft.com/office/drawing/2014/main" id="{3103B3C6-100C-6D4D-88E5-8733983DD7B5}"/>
              </a:ext>
            </a:extLst>
          </p:cNvPr>
          <p:cNvGrpSpPr/>
          <p:nvPr/>
        </p:nvGrpSpPr>
        <p:grpSpPr>
          <a:xfrm>
            <a:off x="704088" y="1600201"/>
            <a:ext cx="1353312" cy="4248911"/>
            <a:chOff x="685800" y="1600201"/>
            <a:chExt cx="1353312" cy="4248911"/>
          </a:xfrm>
        </p:grpSpPr>
        <p:grpSp>
          <p:nvGrpSpPr>
            <p:cNvPr id="36" name="Group 35">
              <a:extLst>
                <a:ext uri="{FF2B5EF4-FFF2-40B4-BE49-F238E27FC236}">
                  <a16:creationId xmlns:a16="http://schemas.microsoft.com/office/drawing/2014/main" id="{9E0D0841-53FC-F247-8B51-B20DFACFF7BF}"/>
                </a:ext>
              </a:extLst>
            </p:cNvPr>
            <p:cNvGrpSpPr/>
            <p:nvPr/>
          </p:nvGrpSpPr>
          <p:grpSpPr>
            <a:xfrm>
              <a:off x="685800" y="1600201"/>
              <a:ext cx="1353312" cy="1373236"/>
              <a:chOff x="608076" y="1600201"/>
              <a:chExt cx="1353312" cy="1373236"/>
            </a:xfrm>
          </p:grpSpPr>
          <p:sp>
            <p:nvSpPr>
              <p:cNvPr id="10" name="Rectangle 9"/>
              <p:cNvSpPr/>
              <p:nvPr/>
            </p:nvSpPr>
            <p:spPr>
              <a:xfrm>
                <a:off x="608076" y="1620125"/>
                <a:ext cx="1353312" cy="1353312"/>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b"/>
              <a:lstStyle/>
              <a:p>
                <a:pPr algn="ctr"/>
                <a:endParaRPr lang="en-US" sz="1400" b="1" dirty="0">
                  <a:solidFill>
                    <a:schemeClr val="tx1"/>
                  </a:solidFill>
                </a:endParaRPr>
              </a:p>
              <a:p>
                <a:pPr algn="ctr"/>
                <a:endParaRPr lang="en-US" sz="1400" b="1" dirty="0">
                  <a:solidFill>
                    <a:schemeClr val="tx1"/>
                  </a:solidFill>
                </a:endParaRPr>
              </a:p>
              <a:p>
                <a:pPr algn="ctr"/>
                <a:r>
                  <a:rPr lang="en-US" sz="1400" b="1" dirty="0">
                    <a:solidFill>
                      <a:schemeClr val="bg1"/>
                    </a:solidFill>
                  </a:rPr>
                  <a:t>Build an Integrated Data</a:t>
                </a:r>
              </a:p>
              <a:p>
                <a:pPr algn="ctr"/>
                <a:r>
                  <a:rPr lang="en-US" sz="1400" b="1" dirty="0">
                    <a:solidFill>
                      <a:schemeClr val="bg1"/>
                    </a:solidFill>
                  </a:rPr>
                  <a:t>System</a:t>
                </a:r>
              </a:p>
            </p:txBody>
          </p:sp>
          <p:pic>
            <p:nvPicPr>
              <p:cNvPr id="13" name="Shape 308"/>
              <p:cNvPicPr preferRelativeResize="0"/>
              <p:nvPr/>
            </p:nvPicPr>
            <p:blipFill rotWithShape="1">
              <a:blip r:embed="rId3">
                <a:alphaModFix/>
                <a:biLevel thresh="50000"/>
                <a:extLst>
                  <a:ext uri="{BEBA8EAE-BF5A-486C-A8C5-ECC9F3942E4B}">
                    <a14:imgProps xmlns:a14="http://schemas.microsoft.com/office/drawing/2010/main">
                      <a14:imgLayer>
                        <a14:imgEffect>
                          <a14:colorTemperature colorTemp="1500"/>
                        </a14:imgEffect>
                        <a14:imgEffect>
                          <a14:saturation sat="0"/>
                        </a14:imgEffect>
                      </a14:imgLayer>
                    </a14:imgProps>
                  </a:ext>
                </a:extLst>
              </a:blip>
              <a:srcRect b="14577"/>
              <a:stretch/>
            </p:blipFill>
            <p:spPr>
              <a:xfrm>
                <a:off x="882340" y="1600201"/>
                <a:ext cx="802823" cy="685799"/>
              </a:xfrm>
              <a:prstGeom prst="rect">
                <a:avLst/>
              </a:prstGeom>
              <a:noFill/>
              <a:ln>
                <a:noFill/>
              </a:ln>
            </p:spPr>
          </p:pic>
        </p:grpSp>
        <p:grpSp>
          <p:nvGrpSpPr>
            <p:cNvPr id="35" name="Group 34">
              <a:extLst>
                <a:ext uri="{FF2B5EF4-FFF2-40B4-BE49-F238E27FC236}">
                  <a16:creationId xmlns:a16="http://schemas.microsoft.com/office/drawing/2014/main" id="{2747F8D2-52D6-6840-8A0F-FA721FC8AC58}"/>
                </a:ext>
              </a:extLst>
            </p:cNvPr>
            <p:cNvGrpSpPr/>
            <p:nvPr/>
          </p:nvGrpSpPr>
          <p:grpSpPr>
            <a:xfrm>
              <a:off x="685800" y="3057963"/>
              <a:ext cx="1353312" cy="1353312"/>
              <a:chOff x="608076" y="3083266"/>
              <a:chExt cx="1353312" cy="1353312"/>
            </a:xfrm>
          </p:grpSpPr>
          <p:sp>
            <p:nvSpPr>
              <p:cNvPr id="11" name="Rectangle 10"/>
              <p:cNvSpPr/>
              <p:nvPr/>
            </p:nvSpPr>
            <p:spPr>
              <a:xfrm>
                <a:off x="608076" y="3083266"/>
                <a:ext cx="1353312" cy="1353312"/>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Elevate Participant &amp; Provider Voice</a:t>
                </a:r>
              </a:p>
            </p:txBody>
          </p:sp>
          <p:grpSp>
            <p:nvGrpSpPr>
              <p:cNvPr id="14" name="Group 13"/>
              <p:cNvGrpSpPr/>
              <p:nvPr/>
            </p:nvGrpSpPr>
            <p:grpSpPr>
              <a:xfrm>
                <a:off x="994555" y="3147055"/>
                <a:ext cx="566554" cy="548273"/>
                <a:chOff x="1031166" y="3276600"/>
                <a:chExt cx="680851" cy="671460"/>
              </a:xfrm>
            </p:grpSpPr>
            <p:sp>
              <p:nvSpPr>
                <p:cNvPr id="15" name="Oval 14"/>
                <p:cNvSpPr/>
                <p:nvPr/>
              </p:nvSpPr>
              <p:spPr>
                <a:xfrm>
                  <a:off x="1031166" y="3276600"/>
                  <a:ext cx="680851" cy="67146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16" name="Group 15"/>
                <p:cNvGrpSpPr/>
                <p:nvPr/>
              </p:nvGrpSpPr>
              <p:grpSpPr>
                <a:xfrm>
                  <a:off x="1153353" y="3404398"/>
                  <a:ext cx="436474" cy="460160"/>
                  <a:chOff x="4128083" y="3291418"/>
                  <a:chExt cx="642938" cy="677827"/>
                </a:xfrm>
              </p:grpSpPr>
              <p:sp>
                <p:nvSpPr>
                  <p:cNvPr id="17" name="Freeform 61"/>
                  <p:cNvSpPr/>
                  <p:nvPr/>
                </p:nvSpPr>
                <p:spPr>
                  <a:xfrm>
                    <a:off x="4280880" y="3467097"/>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8" name="Oval 17"/>
                  <p:cNvSpPr/>
                  <p:nvPr/>
                </p:nvSpPr>
                <p:spPr>
                  <a:xfrm>
                    <a:off x="4356419" y="3291418"/>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19" name="Group 18"/>
                  <p:cNvGrpSpPr/>
                  <p:nvPr/>
                </p:nvGrpSpPr>
                <p:grpSpPr>
                  <a:xfrm>
                    <a:off x="4128083" y="3408400"/>
                    <a:ext cx="337344" cy="449720"/>
                    <a:chOff x="4112208" y="3408400"/>
                    <a:chExt cx="337344" cy="449720"/>
                  </a:xfrm>
                </p:grpSpPr>
                <p:sp>
                  <p:nvSpPr>
                    <p:cNvPr id="26" name="Freeform 70"/>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27" name="Oval 26"/>
                    <p:cNvSpPr/>
                    <p:nvPr/>
                  </p:nvSpPr>
                  <p:spPr>
                    <a:xfrm>
                      <a:off x="4187747" y="3408400"/>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20" name="Group 19"/>
                  <p:cNvGrpSpPr/>
                  <p:nvPr/>
                </p:nvGrpSpPr>
                <p:grpSpPr>
                  <a:xfrm>
                    <a:off x="4433677" y="3408400"/>
                    <a:ext cx="337344" cy="449720"/>
                    <a:chOff x="4112208" y="3408400"/>
                    <a:chExt cx="337344" cy="449720"/>
                  </a:xfrm>
                </p:grpSpPr>
                <p:sp>
                  <p:nvSpPr>
                    <p:cNvPr id="24" name="Freeform 68"/>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25" name="Oval 24"/>
                    <p:cNvSpPr/>
                    <p:nvPr/>
                  </p:nvSpPr>
                  <p:spPr>
                    <a:xfrm>
                      <a:off x="4187747" y="3408400"/>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21" name="Group 20"/>
                  <p:cNvGrpSpPr/>
                  <p:nvPr/>
                </p:nvGrpSpPr>
                <p:grpSpPr>
                  <a:xfrm>
                    <a:off x="4280880" y="3519525"/>
                    <a:ext cx="337344" cy="449720"/>
                    <a:chOff x="4112208" y="3408400"/>
                    <a:chExt cx="337344" cy="449720"/>
                  </a:xfrm>
                </p:grpSpPr>
                <p:sp>
                  <p:nvSpPr>
                    <p:cNvPr id="22" name="Freeform 66"/>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23" name="Oval 22"/>
                    <p:cNvSpPr/>
                    <p:nvPr/>
                  </p:nvSpPr>
                  <p:spPr>
                    <a:xfrm>
                      <a:off x="4187747" y="3408400"/>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grpSp>
        </p:grpSp>
        <p:grpSp>
          <p:nvGrpSpPr>
            <p:cNvPr id="33" name="Group 32">
              <a:extLst>
                <a:ext uri="{FF2B5EF4-FFF2-40B4-BE49-F238E27FC236}">
                  <a16:creationId xmlns:a16="http://schemas.microsoft.com/office/drawing/2014/main" id="{C636B7B5-8286-6146-8A27-A424C5C11807}"/>
                </a:ext>
              </a:extLst>
            </p:cNvPr>
            <p:cNvGrpSpPr/>
            <p:nvPr/>
          </p:nvGrpSpPr>
          <p:grpSpPr>
            <a:xfrm>
              <a:off x="685800" y="4495800"/>
              <a:ext cx="1353312" cy="1353312"/>
              <a:chOff x="609600" y="4591925"/>
              <a:chExt cx="1373124" cy="1377075"/>
            </a:xfrm>
          </p:grpSpPr>
          <p:sp>
            <p:nvSpPr>
              <p:cNvPr id="12" name="Rectangle 11"/>
              <p:cNvSpPr/>
              <p:nvPr/>
            </p:nvSpPr>
            <p:spPr>
              <a:xfrm>
                <a:off x="609600" y="4591925"/>
                <a:ext cx="1373124" cy="1377075"/>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Create Additional Feedback Loops</a:t>
                </a:r>
              </a:p>
            </p:txBody>
          </p:sp>
          <p:pic>
            <p:nvPicPr>
              <p:cNvPr id="28" name="Picture 27" descr="https://d30y9cdsu7xlg0.cloudfront.net/png/551315-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8369" y="4624206"/>
                <a:ext cx="571831" cy="57183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Rectangle 28"/>
          <p:cNvSpPr/>
          <p:nvPr/>
        </p:nvSpPr>
        <p:spPr>
          <a:xfrm>
            <a:off x="2179264" y="1620125"/>
            <a:ext cx="6278936" cy="1353312"/>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solidFill>
                  <a:schemeClr val="tx1"/>
                </a:solidFill>
              </a:rPr>
              <a:t>Link existing administrative data from state, county, and provider sources in order to create </a:t>
            </a:r>
            <a:r>
              <a:rPr lang="en-US" sz="1600" b="1" dirty="0">
                <a:solidFill>
                  <a:schemeClr val="tx1"/>
                </a:solidFill>
              </a:rPr>
              <a:t>a fuller measurement of community needs, services received, and long-term outcomes</a:t>
            </a:r>
            <a:r>
              <a:rPr lang="en-US" sz="1600" dirty="0">
                <a:solidFill>
                  <a:schemeClr val="tx1"/>
                </a:solidFill>
              </a:rPr>
              <a:t> achieved by children and families</a:t>
            </a:r>
          </a:p>
        </p:txBody>
      </p:sp>
      <p:sp>
        <p:nvSpPr>
          <p:cNvPr id="30" name="Rectangle 29"/>
          <p:cNvSpPr/>
          <p:nvPr/>
        </p:nvSpPr>
        <p:spPr>
          <a:xfrm>
            <a:off x="2179264" y="3057963"/>
            <a:ext cx="6278936" cy="1353312"/>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solidFill>
                  <a:schemeClr val="tx1"/>
                </a:solidFill>
              </a:rPr>
              <a:t>Use community participatory action research with youth voice, surveys, focus groups, and projects to </a:t>
            </a:r>
            <a:r>
              <a:rPr lang="en-US" sz="1600" b="1" dirty="0">
                <a:solidFill>
                  <a:schemeClr val="tx1"/>
                </a:solidFill>
              </a:rPr>
              <a:t>understand local context and lived experience and engage providers and participants as co-creators </a:t>
            </a:r>
            <a:r>
              <a:rPr lang="en-US" sz="1600" dirty="0">
                <a:solidFill>
                  <a:schemeClr val="tx1"/>
                </a:solidFill>
              </a:rPr>
              <a:t>of upcoming procurements</a:t>
            </a:r>
          </a:p>
        </p:txBody>
      </p:sp>
      <p:sp>
        <p:nvSpPr>
          <p:cNvPr id="31" name="Rectangle 30"/>
          <p:cNvSpPr/>
          <p:nvPr/>
        </p:nvSpPr>
        <p:spPr>
          <a:xfrm>
            <a:off x="2179264" y="4495800"/>
            <a:ext cx="6278936" cy="1353312"/>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solidFill>
                  <a:schemeClr val="tx1"/>
                </a:solidFill>
              </a:rPr>
              <a:t>Develop </a:t>
            </a:r>
            <a:r>
              <a:rPr lang="en-US" sz="1600" b="1" dirty="0">
                <a:solidFill>
                  <a:schemeClr val="tx1"/>
                </a:solidFill>
              </a:rPr>
              <a:t>systems for engaging providers and participants for ongoing learning</a:t>
            </a:r>
            <a:r>
              <a:rPr lang="en-US" sz="1600" dirty="0">
                <a:solidFill>
                  <a:schemeClr val="tx1"/>
                </a:solidFill>
              </a:rPr>
              <a:t> throughout service delivery to promote bi-directional learning, continuous improvement, and data-informed decision-making in context</a:t>
            </a:r>
          </a:p>
        </p:txBody>
      </p:sp>
    </p:spTree>
    <p:extLst>
      <p:ext uri="{BB962C8B-B14F-4D97-AF65-F5344CB8AC3E}">
        <p14:creationId xmlns:p14="http://schemas.microsoft.com/office/powerpoint/2010/main" val="532089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425868" y="1040193"/>
            <a:ext cx="2429383" cy="307777"/>
          </a:xfrm>
        </p:spPr>
        <p:txBody>
          <a:bodyPr/>
          <a:lstStyle/>
          <a:p>
            <a:r>
              <a:rPr lang="en-US" dirty="0"/>
              <a:t>Technical Assistance Providers</a:t>
            </a:r>
          </a:p>
        </p:txBody>
      </p:sp>
      <p:sp>
        <p:nvSpPr>
          <p:cNvPr id="4" name="Text Placeholder 3"/>
          <p:cNvSpPr>
            <a:spLocks noGrp="1"/>
          </p:cNvSpPr>
          <p:nvPr>
            <p:ph type="body" sz="quarter" idx="19"/>
          </p:nvPr>
        </p:nvSpPr>
        <p:spPr/>
        <p:txBody>
          <a:bodyPr/>
          <a:lstStyle/>
          <a:p>
            <a:endParaRPr lang="en-US"/>
          </a:p>
        </p:txBody>
      </p:sp>
      <p:sp>
        <p:nvSpPr>
          <p:cNvPr id="5" name="Title 4"/>
          <p:cNvSpPr>
            <a:spLocks noGrp="1"/>
          </p:cNvSpPr>
          <p:nvPr>
            <p:ph type="title"/>
          </p:nvPr>
        </p:nvSpPr>
        <p:spPr>
          <a:xfrm>
            <a:off x="608076" y="200892"/>
            <a:ext cx="7927848" cy="789708"/>
          </a:xfrm>
        </p:spPr>
        <p:txBody>
          <a:bodyPr/>
          <a:lstStyle/>
          <a:p>
            <a:r>
              <a:rPr lang="en-US" dirty="0"/>
              <a:t>CSC Broward was selected for a national cohort of communities using data and outcomes feedback loops to improve family results</a:t>
            </a:r>
          </a:p>
        </p:txBody>
      </p:sp>
      <p:sp>
        <p:nvSpPr>
          <p:cNvPr id="6" name="Slide Number Placeholder 5"/>
          <p:cNvSpPr>
            <a:spLocks noGrp="1"/>
          </p:cNvSpPr>
          <p:nvPr>
            <p:ph type="sldNum" sz="quarter" idx="22"/>
          </p:nvPr>
        </p:nvSpPr>
        <p:spPr/>
        <p:txBody>
          <a:bodyPr/>
          <a:lstStyle/>
          <a:p>
            <a:fld id="{DA0793FB-C4C3-534D-8179-FE2E76B41AD2}" type="slidenum">
              <a:rPr lang="en-US" smtClean="0"/>
              <a:pPr/>
              <a:t>5</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pic>
        <p:nvPicPr>
          <p:cNvPr id="32" name="Picture 31"/>
          <p:cNvPicPr>
            <a:picLocks noChangeAspect="1"/>
          </p:cNvPicPr>
          <p:nvPr/>
        </p:nvPicPr>
        <p:blipFill>
          <a:blip r:embed="rId3"/>
          <a:stretch>
            <a:fillRect/>
          </a:stretch>
        </p:blipFill>
        <p:spPr>
          <a:xfrm>
            <a:off x="1613121" y="4114800"/>
            <a:ext cx="1940809" cy="974094"/>
          </a:xfrm>
          <a:prstGeom prst="rect">
            <a:avLst/>
          </a:prstGeom>
        </p:spPr>
      </p:pic>
      <p:sp>
        <p:nvSpPr>
          <p:cNvPr id="33" name="Plus 32"/>
          <p:cNvSpPr/>
          <p:nvPr/>
        </p:nvSpPr>
        <p:spPr>
          <a:xfrm>
            <a:off x="2209800" y="3052332"/>
            <a:ext cx="750277" cy="677135"/>
          </a:xfrm>
          <a:prstGeom prst="mathPlus">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pic>
        <p:nvPicPr>
          <p:cNvPr id="34" name="Picture 33"/>
          <p:cNvPicPr>
            <a:picLocks noChangeAspect="1"/>
          </p:cNvPicPr>
          <p:nvPr/>
        </p:nvPicPr>
        <p:blipFill>
          <a:blip r:embed="rId4"/>
          <a:stretch>
            <a:fillRect/>
          </a:stretch>
        </p:blipFill>
        <p:spPr>
          <a:xfrm>
            <a:off x="1012408" y="1979736"/>
            <a:ext cx="3178592" cy="687264"/>
          </a:xfrm>
          <a:prstGeom prst="rect">
            <a:avLst/>
          </a:prstGeom>
        </p:spPr>
      </p:pic>
      <p:cxnSp>
        <p:nvCxnSpPr>
          <p:cNvPr id="46" name="Straight Connector 45"/>
          <p:cNvCxnSpPr>
            <a:endCxn id="4" idx="0"/>
          </p:cNvCxnSpPr>
          <p:nvPr/>
        </p:nvCxnSpPr>
        <p:spPr>
          <a:xfrm>
            <a:off x="4572000" y="1524000"/>
            <a:ext cx="0" cy="4368800"/>
          </a:xfrm>
          <a:prstGeom prst="line">
            <a:avLst/>
          </a:prstGeom>
          <a:ln w="19050">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8" name="Text Placeholder 2"/>
          <p:cNvSpPr txBox="1">
            <a:spLocks/>
          </p:cNvSpPr>
          <p:nvPr/>
        </p:nvSpPr>
        <p:spPr>
          <a:xfrm>
            <a:off x="5481426" y="1040193"/>
            <a:ext cx="2484398" cy="307777"/>
          </a:xfrm>
          <a:prstGeom prst="rect">
            <a:avLst/>
          </a:prstGeom>
        </p:spPr>
        <p:txBody>
          <a:bodyPr wrap="non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Learning Community Members</a:t>
            </a:r>
          </a:p>
        </p:txBody>
      </p:sp>
      <p:pic>
        <p:nvPicPr>
          <p:cNvPr id="49" name="Picture 48"/>
          <p:cNvPicPr>
            <a:picLocks noChangeAspect="1"/>
          </p:cNvPicPr>
          <p:nvPr/>
        </p:nvPicPr>
        <p:blipFill>
          <a:blip r:embed="rId5"/>
          <a:stretch>
            <a:fillRect/>
          </a:stretch>
        </p:blipFill>
        <p:spPr>
          <a:xfrm>
            <a:off x="5375600" y="3282772"/>
            <a:ext cx="984428" cy="984428"/>
          </a:xfrm>
          <a:prstGeom prst="rect">
            <a:avLst/>
          </a:prstGeom>
        </p:spPr>
      </p:pic>
      <p:pic>
        <p:nvPicPr>
          <p:cNvPr id="51" name="Picture 8" descr="Image result for north carolina department of health and human servic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592" y="3377910"/>
            <a:ext cx="808174" cy="808174"/>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6" descr="Image result for connecticut office of early childhood"/>
          <p:cNvPicPr>
            <a:picLocks noChangeAspect="1" noChangeArrowheads="1"/>
          </p:cNvPicPr>
          <p:nvPr/>
        </p:nvPicPr>
        <p:blipFill rotWithShape="1">
          <a:blip r:embed="rId7">
            <a:extLst>
              <a:ext uri="{28A0092B-C50C-407E-A947-70E740481C1C}">
                <a14:useLocalDpi xmlns:a14="http://schemas.microsoft.com/office/drawing/2010/main" val="0"/>
              </a:ext>
            </a:extLst>
          </a:blip>
          <a:srcRect t="6944" b="11111"/>
          <a:stretch/>
        </p:blipFill>
        <p:spPr bwMode="auto">
          <a:xfrm>
            <a:off x="6850778" y="1840927"/>
            <a:ext cx="1513803" cy="949501"/>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52"/>
          <p:cNvPicPr>
            <a:picLocks noChangeAspect="1"/>
          </p:cNvPicPr>
          <p:nvPr/>
        </p:nvPicPr>
        <p:blipFill>
          <a:blip r:embed="rId8"/>
          <a:stretch>
            <a:fillRect/>
          </a:stretch>
        </p:blipFill>
        <p:spPr>
          <a:xfrm>
            <a:off x="6749754" y="4752355"/>
            <a:ext cx="1715851" cy="1011222"/>
          </a:xfrm>
          <a:prstGeom prst="rect">
            <a:avLst/>
          </a:prstGeom>
        </p:spPr>
      </p:pic>
      <p:pic>
        <p:nvPicPr>
          <p:cNvPr id="54" name="Picture 53"/>
          <p:cNvPicPr>
            <a:picLocks noChangeAspect="1"/>
          </p:cNvPicPr>
          <p:nvPr/>
        </p:nvPicPr>
        <p:blipFill>
          <a:blip r:embed="rId9"/>
          <a:stretch>
            <a:fillRect/>
          </a:stretch>
        </p:blipFill>
        <p:spPr>
          <a:xfrm>
            <a:off x="5238735" y="1868403"/>
            <a:ext cx="1258158" cy="890146"/>
          </a:xfrm>
          <a:prstGeom prst="rect">
            <a:avLst/>
          </a:prstGeom>
        </p:spPr>
      </p:pic>
      <p:pic>
        <p:nvPicPr>
          <p:cNvPr id="55" name="Picture 2" descr="Image result for massachusetts governor's office state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8675" y="4724400"/>
            <a:ext cx="1018278" cy="101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156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endParaRPr lang="en-US" dirty="0"/>
          </a:p>
        </p:txBody>
      </p:sp>
      <p:sp>
        <p:nvSpPr>
          <p:cNvPr id="5" name="Title 4"/>
          <p:cNvSpPr>
            <a:spLocks noGrp="1"/>
          </p:cNvSpPr>
          <p:nvPr>
            <p:ph type="title"/>
          </p:nvPr>
        </p:nvSpPr>
        <p:spPr>
          <a:xfrm>
            <a:off x="762000" y="200892"/>
            <a:ext cx="7773924" cy="789708"/>
          </a:xfrm>
        </p:spPr>
        <p:txBody>
          <a:bodyPr/>
          <a:lstStyle/>
          <a:p>
            <a:r>
              <a:rPr lang="en-US" dirty="0"/>
              <a:t>With AISP’s support, CSC Broward is building an Integrated Data System with many agency partners in order to better inform its system of care</a:t>
            </a:r>
          </a:p>
        </p:txBody>
      </p:sp>
      <p:sp>
        <p:nvSpPr>
          <p:cNvPr id="6" name="Slide Number Placeholder 5"/>
          <p:cNvSpPr>
            <a:spLocks noGrp="1"/>
          </p:cNvSpPr>
          <p:nvPr>
            <p:ph type="sldNum" sz="quarter" idx="22"/>
          </p:nvPr>
        </p:nvSpPr>
        <p:spPr/>
        <p:txBody>
          <a:bodyPr/>
          <a:lstStyle/>
          <a:p>
            <a:fld id="{DA0793FB-C4C3-534D-8179-FE2E76B41AD2}" type="slidenum">
              <a:rPr lang="en-US" smtClean="0"/>
              <a:pPr/>
              <a:t>6</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478533"/>
            <a:ext cx="1727362" cy="505231"/>
          </a:xfrm>
          <a:prstGeom prst="rect">
            <a:avLst/>
          </a:prstGeom>
          <a:ln>
            <a:noFill/>
          </a:ln>
        </p:spPr>
      </p:pic>
      <p:pic>
        <p:nvPicPr>
          <p:cNvPr id="19" name="Picture 18"/>
          <p:cNvPicPr>
            <a:picLocks noChangeAspect="1"/>
          </p:cNvPicPr>
          <p:nvPr/>
        </p:nvPicPr>
        <p:blipFill>
          <a:blip r:embed="rId4"/>
          <a:stretch>
            <a:fillRect/>
          </a:stretch>
        </p:blipFill>
        <p:spPr>
          <a:xfrm>
            <a:off x="616065" y="3932852"/>
            <a:ext cx="1993227" cy="583954"/>
          </a:xfrm>
          <a:prstGeom prst="rect">
            <a:avLst/>
          </a:prstGeom>
        </p:spPr>
      </p:pic>
      <p:pic>
        <p:nvPicPr>
          <p:cNvPr id="20" name="Picture 19"/>
          <p:cNvPicPr>
            <a:picLocks noChangeAspect="1"/>
          </p:cNvPicPr>
          <p:nvPr/>
        </p:nvPicPr>
        <p:blipFill>
          <a:blip r:embed="rId5"/>
          <a:stretch>
            <a:fillRect/>
          </a:stretch>
        </p:blipFill>
        <p:spPr>
          <a:xfrm>
            <a:off x="2671707" y="2338921"/>
            <a:ext cx="1666985" cy="937679"/>
          </a:xfrm>
          <a:prstGeom prst="rect">
            <a:avLst/>
          </a:prstGeom>
        </p:spPr>
      </p:pic>
      <p:pic>
        <p:nvPicPr>
          <p:cNvPr id="21" name="Picture 20"/>
          <p:cNvPicPr>
            <a:picLocks noChangeAspect="1"/>
          </p:cNvPicPr>
          <p:nvPr/>
        </p:nvPicPr>
        <p:blipFill>
          <a:blip r:embed="rId6"/>
          <a:stretch>
            <a:fillRect/>
          </a:stretch>
        </p:blipFill>
        <p:spPr>
          <a:xfrm>
            <a:off x="758623" y="3243315"/>
            <a:ext cx="2543899" cy="543014"/>
          </a:xfrm>
          <a:prstGeom prst="rect">
            <a:avLst/>
          </a:prstGeom>
        </p:spPr>
      </p:pic>
      <p:pic>
        <p:nvPicPr>
          <p:cNvPr id="22" name="Picture 21"/>
          <p:cNvPicPr>
            <a:picLocks noChangeAspect="1"/>
          </p:cNvPicPr>
          <p:nvPr/>
        </p:nvPicPr>
        <p:blipFill>
          <a:blip r:embed="rId7"/>
          <a:stretch>
            <a:fillRect/>
          </a:stretch>
        </p:blipFill>
        <p:spPr>
          <a:xfrm>
            <a:off x="2001650" y="4914355"/>
            <a:ext cx="1192138" cy="495845"/>
          </a:xfrm>
          <a:prstGeom prst="rect">
            <a:avLst/>
          </a:prstGeom>
        </p:spPr>
      </p:pic>
      <p:pic>
        <p:nvPicPr>
          <p:cNvPr id="23" name="Picture 22">
            <a:extLst>
              <a:ext uri="{FF2B5EF4-FFF2-40B4-BE49-F238E27FC236}">
                <a16:creationId xmlns:a16="http://schemas.microsoft.com/office/drawing/2014/main" id="{A2EC2C15-2D74-460D-BCF2-CA30975BBB44}"/>
              </a:ext>
            </a:extLst>
          </p:cNvPr>
          <p:cNvPicPr>
            <a:picLocks noChangeAspect="1"/>
          </p:cNvPicPr>
          <p:nvPr/>
        </p:nvPicPr>
        <p:blipFill>
          <a:blip r:embed="rId8"/>
          <a:stretch>
            <a:fillRect/>
          </a:stretch>
        </p:blipFill>
        <p:spPr>
          <a:xfrm>
            <a:off x="716521" y="4517710"/>
            <a:ext cx="1090432" cy="710144"/>
          </a:xfrm>
          <a:prstGeom prst="rect">
            <a:avLst/>
          </a:prstGeom>
        </p:spPr>
      </p:pic>
      <p:pic>
        <p:nvPicPr>
          <p:cNvPr id="24" name="Picture 23">
            <a:extLst>
              <a:ext uri="{FF2B5EF4-FFF2-40B4-BE49-F238E27FC236}">
                <a16:creationId xmlns:a16="http://schemas.microsoft.com/office/drawing/2014/main" id="{0CEA480F-0ADF-4726-83A2-935E84542340}"/>
              </a:ext>
            </a:extLst>
          </p:cNvPr>
          <p:cNvPicPr>
            <a:picLocks noChangeAspect="1"/>
          </p:cNvPicPr>
          <p:nvPr/>
        </p:nvPicPr>
        <p:blipFill>
          <a:blip r:embed="rId9"/>
          <a:stretch>
            <a:fillRect/>
          </a:stretch>
        </p:blipFill>
        <p:spPr>
          <a:xfrm>
            <a:off x="2796569" y="4337635"/>
            <a:ext cx="1067752" cy="481675"/>
          </a:xfrm>
          <a:prstGeom prst="rect">
            <a:avLst/>
          </a:prstGeom>
        </p:spPr>
      </p:pic>
      <p:pic>
        <p:nvPicPr>
          <p:cNvPr id="25" name="Picture 24"/>
          <p:cNvPicPr>
            <a:picLocks noChangeAspect="1"/>
          </p:cNvPicPr>
          <p:nvPr/>
        </p:nvPicPr>
        <p:blipFill>
          <a:blip r:embed="rId10"/>
          <a:stretch>
            <a:fillRect/>
          </a:stretch>
        </p:blipFill>
        <p:spPr>
          <a:xfrm>
            <a:off x="3387322" y="3444430"/>
            <a:ext cx="866570" cy="846649"/>
          </a:xfrm>
          <a:prstGeom prst="rect">
            <a:avLst/>
          </a:prstGeom>
          <a:ln>
            <a:noFill/>
          </a:ln>
        </p:spPr>
      </p:pic>
      <p:sp>
        <p:nvSpPr>
          <p:cNvPr id="28" name="Text Placeholder 2"/>
          <p:cNvSpPr txBox="1">
            <a:spLocks/>
          </p:cNvSpPr>
          <p:nvPr/>
        </p:nvSpPr>
        <p:spPr>
          <a:xfrm>
            <a:off x="1036370" y="1902023"/>
            <a:ext cx="2905988" cy="307777"/>
          </a:xfrm>
          <a:prstGeom prst="rect">
            <a:avLst/>
          </a:prstGeom>
        </p:spPr>
        <p:txBody>
          <a:bodyPr wrap="non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Broward Data Collaborative Partners</a:t>
            </a:r>
          </a:p>
        </p:txBody>
      </p:sp>
      <p:sp>
        <p:nvSpPr>
          <p:cNvPr id="31" name="Rectangle 30"/>
          <p:cNvSpPr/>
          <p:nvPr/>
        </p:nvSpPr>
        <p:spPr>
          <a:xfrm>
            <a:off x="4763034" y="7771875"/>
            <a:ext cx="7912318" cy="690713"/>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t>CSC Broward has been building data-sharing agreements with the listed agencies over the last 10 years.</a:t>
            </a:r>
          </a:p>
        </p:txBody>
      </p:sp>
      <p:sp>
        <p:nvSpPr>
          <p:cNvPr id="122" name="Rectangle 121">
            <a:extLst>
              <a:ext uri="{FF2B5EF4-FFF2-40B4-BE49-F238E27FC236}">
                <a16:creationId xmlns:a16="http://schemas.microsoft.com/office/drawing/2014/main" id="{A322A7D7-ECBB-CD47-8E10-0CEB0C951BE6}"/>
              </a:ext>
            </a:extLst>
          </p:cNvPr>
          <p:cNvSpPr/>
          <p:nvPr/>
        </p:nvSpPr>
        <p:spPr>
          <a:xfrm>
            <a:off x="152400" y="137160"/>
            <a:ext cx="457200" cy="4572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123" name="Shape 308">
            <a:extLst>
              <a:ext uri="{FF2B5EF4-FFF2-40B4-BE49-F238E27FC236}">
                <a16:creationId xmlns:a16="http://schemas.microsoft.com/office/drawing/2014/main" id="{57413917-5153-EC45-83F1-7E8496FCDEB1}"/>
              </a:ext>
            </a:extLst>
          </p:cNvPr>
          <p:cNvPicPr preferRelativeResize="0"/>
          <p:nvPr/>
        </p:nvPicPr>
        <p:blipFill rotWithShape="1">
          <a:blip r:embed="rId11">
            <a:alphaModFix/>
            <a:biLevel thresh="50000"/>
            <a:extLst>
              <a:ext uri="{BEBA8EAE-BF5A-486C-A8C5-ECC9F3942E4B}">
                <a14:imgProps xmlns:a14="http://schemas.microsoft.com/office/drawing/2010/main">
                  <a14:imgLayer>
                    <a14:imgEffect>
                      <a14:colorTemperature colorTemp="1500"/>
                    </a14:imgEffect>
                    <a14:imgEffect>
                      <a14:saturation sat="0"/>
                    </a14:imgEffect>
                  </a14:imgLayer>
                </a14:imgProps>
              </a:ext>
            </a:extLst>
          </a:blip>
          <a:srcRect/>
          <a:stretch/>
        </p:blipFill>
        <p:spPr>
          <a:xfrm>
            <a:off x="165265" y="168307"/>
            <a:ext cx="430461" cy="430461"/>
          </a:xfrm>
          <a:prstGeom prst="rect">
            <a:avLst/>
          </a:prstGeom>
          <a:noFill/>
          <a:ln>
            <a:noFill/>
          </a:ln>
        </p:spPr>
      </p:pic>
      <p:sp>
        <p:nvSpPr>
          <p:cNvPr id="124" name="Rectangle 123">
            <a:extLst>
              <a:ext uri="{FF2B5EF4-FFF2-40B4-BE49-F238E27FC236}">
                <a16:creationId xmlns:a16="http://schemas.microsoft.com/office/drawing/2014/main" id="{814E0626-89D6-584C-BFDC-FFCABCC708A3}"/>
              </a:ext>
            </a:extLst>
          </p:cNvPr>
          <p:cNvSpPr/>
          <p:nvPr/>
        </p:nvSpPr>
        <p:spPr>
          <a:xfrm>
            <a:off x="152400" y="640080"/>
            <a:ext cx="457200" cy="457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sp>
        <p:nvSpPr>
          <p:cNvPr id="125" name="Rectangle 124">
            <a:extLst>
              <a:ext uri="{FF2B5EF4-FFF2-40B4-BE49-F238E27FC236}">
                <a16:creationId xmlns:a16="http://schemas.microsoft.com/office/drawing/2014/main" id="{4838C68E-9F89-D44B-975A-BD57DC8F43CE}"/>
              </a:ext>
            </a:extLst>
          </p:cNvPr>
          <p:cNvSpPr/>
          <p:nvPr/>
        </p:nvSpPr>
        <p:spPr>
          <a:xfrm>
            <a:off x="152400" y="1143000"/>
            <a:ext cx="457200" cy="457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126" name="Picture 125" descr="https://d30y9cdsu7xlg0.cloudfront.net/png/551315-200.png">
            <a:extLst>
              <a:ext uri="{FF2B5EF4-FFF2-40B4-BE49-F238E27FC236}">
                <a16:creationId xmlns:a16="http://schemas.microsoft.com/office/drawing/2014/main" id="{87BBCE42-04EF-C848-8638-25DFC6FB8A7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17633" y="1206096"/>
            <a:ext cx="331007" cy="331007"/>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Group 126">
            <a:extLst>
              <a:ext uri="{FF2B5EF4-FFF2-40B4-BE49-F238E27FC236}">
                <a16:creationId xmlns:a16="http://schemas.microsoft.com/office/drawing/2014/main" id="{4D2E8257-5B3D-4B43-B0D4-03A497307080}"/>
              </a:ext>
            </a:extLst>
          </p:cNvPr>
          <p:cNvGrpSpPr/>
          <p:nvPr/>
        </p:nvGrpSpPr>
        <p:grpSpPr>
          <a:xfrm>
            <a:off x="188125" y="685800"/>
            <a:ext cx="381000" cy="368706"/>
            <a:chOff x="1031166" y="3276600"/>
            <a:chExt cx="680851" cy="671460"/>
          </a:xfrm>
        </p:grpSpPr>
        <p:sp>
          <p:nvSpPr>
            <p:cNvPr id="128" name="Oval 127">
              <a:extLst>
                <a:ext uri="{FF2B5EF4-FFF2-40B4-BE49-F238E27FC236}">
                  <a16:creationId xmlns:a16="http://schemas.microsoft.com/office/drawing/2014/main" id="{94B29929-CFE3-EE43-A9F4-EEB57B8F614F}"/>
                </a:ext>
              </a:extLst>
            </p:cNvPr>
            <p:cNvSpPr/>
            <p:nvPr/>
          </p:nvSpPr>
          <p:spPr>
            <a:xfrm>
              <a:off x="1031166" y="3276600"/>
              <a:ext cx="680851" cy="67146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129" name="Group 128">
              <a:extLst>
                <a:ext uri="{FF2B5EF4-FFF2-40B4-BE49-F238E27FC236}">
                  <a16:creationId xmlns:a16="http://schemas.microsoft.com/office/drawing/2014/main" id="{FC980786-E687-5C40-B6C7-C82A89008D69}"/>
                </a:ext>
              </a:extLst>
            </p:cNvPr>
            <p:cNvGrpSpPr/>
            <p:nvPr/>
          </p:nvGrpSpPr>
          <p:grpSpPr>
            <a:xfrm>
              <a:off x="1153353" y="3404402"/>
              <a:ext cx="436474" cy="427280"/>
              <a:chOff x="4128083" y="3291418"/>
              <a:chExt cx="642938" cy="629393"/>
            </a:xfrm>
          </p:grpSpPr>
          <p:sp>
            <p:nvSpPr>
              <p:cNvPr id="130" name="Freeform 61">
                <a:extLst>
                  <a:ext uri="{FF2B5EF4-FFF2-40B4-BE49-F238E27FC236}">
                    <a16:creationId xmlns:a16="http://schemas.microsoft.com/office/drawing/2014/main" id="{549C1B53-9321-A24E-804E-B05F34EBA08D}"/>
                  </a:ext>
                </a:extLst>
              </p:cNvPr>
              <p:cNvSpPr/>
              <p:nvPr/>
            </p:nvSpPr>
            <p:spPr>
              <a:xfrm>
                <a:off x="4280880" y="3467097"/>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alpha val="2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31" name="Oval 130">
                <a:extLst>
                  <a:ext uri="{FF2B5EF4-FFF2-40B4-BE49-F238E27FC236}">
                    <a16:creationId xmlns:a16="http://schemas.microsoft.com/office/drawing/2014/main" id="{881D75CF-2687-E941-BA80-56985C8E62D2}"/>
                  </a:ext>
                </a:extLst>
              </p:cNvPr>
              <p:cNvSpPr/>
              <p:nvPr/>
            </p:nvSpPr>
            <p:spPr>
              <a:xfrm>
                <a:off x="4356419" y="3291418"/>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132" name="Group 131">
                <a:extLst>
                  <a:ext uri="{FF2B5EF4-FFF2-40B4-BE49-F238E27FC236}">
                    <a16:creationId xmlns:a16="http://schemas.microsoft.com/office/drawing/2014/main" id="{859E863F-52A1-7C4C-8501-B24B31172383}"/>
                  </a:ext>
                </a:extLst>
              </p:cNvPr>
              <p:cNvGrpSpPr/>
              <p:nvPr/>
            </p:nvGrpSpPr>
            <p:grpSpPr>
              <a:xfrm>
                <a:off x="4128083" y="3408400"/>
                <a:ext cx="337344" cy="449720"/>
                <a:chOff x="4112208" y="3408400"/>
                <a:chExt cx="337344" cy="449720"/>
              </a:xfrm>
            </p:grpSpPr>
            <p:sp>
              <p:nvSpPr>
                <p:cNvPr id="139" name="Freeform 70">
                  <a:extLst>
                    <a:ext uri="{FF2B5EF4-FFF2-40B4-BE49-F238E27FC236}">
                      <a16:creationId xmlns:a16="http://schemas.microsoft.com/office/drawing/2014/main" id="{4E2F9946-6794-5C4B-A3EE-03913F4642E3}"/>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40" name="Oval 139">
                  <a:extLst>
                    <a:ext uri="{FF2B5EF4-FFF2-40B4-BE49-F238E27FC236}">
                      <a16:creationId xmlns:a16="http://schemas.microsoft.com/office/drawing/2014/main" id="{0BF7E77A-1788-A046-B0F2-E6D49A5B19F2}"/>
                    </a:ext>
                  </a:extLst>
                </p:cNvPr>
                <p:cNvSpPr/>
                <p:nvPr/>
              </p:nvSpPr>
              <p:spPr>
                <a:xfrm>
                  <a:off x="4187747" y="3408400"/>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133" name="Group 132">
                <a:extLst>
                  <a:ext uri="{FF2B5EF4-FFF2-40B4-BE49-F238E27FC236}">
                    <a16:creationId xmlns:a16="http://schemas.microsoft.com/office/drawing/2014/main" id="{1D576FCD-45F2-1343-ADE9-18239C2F821B}"/>
                  </a:ext>
                </a:extLst>
              </p:cNvPr>
              <p:cNvGrpSpPr/>
              <p:nvPr/>
            </p:nvGrpSpPr>
            <p:grpSpPr>
              <a:xfrm>
                <a:off x="4433677" y="3408400"/>
                <a:ext cx="337344" cy="449720"/>
                <a:chOff x="4112208" y="3408400"/>
                <a:chExt cx="337344" cy="449720"/>
              </a:xfrm>
            </p:grpSpPr>
            <p:sp>
              <p:nvSpPr>
                <p:cNvPr id="137" name="Freeform 68">
                  <a:extLst>
                    <a:ext uri="{FF2B5EF4-FFF2-40B4-BE49-F238E27FC236}">
                      <a16:creationId xmlns:a16="http://schemas.microsoft.com/office/drawing/2014/main" id="{42BBCBDD-8ED0-284E-8EF7-A1770A6E282D}"/>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38" name="Oval 137">
                  <a:extLst>
                    <a:ext uri="{FF2B5EF4-FFF2-40B4-BE49-F238E27FC236}">
                      <a16:creationId xmlns:a16="http://schemas.microsoft.com/office/drawing/2014/main" id="{FCC83BF7-C6B4-7543-A412-22C80C659525}"/>
                    </a:ext>
                  </a:extLst>
                </p:cNvPr>
                <p:cNvSpPr/>
                <p:nvPr/>
              </p:nvSpPr>
              <p:spPr>
                <a:xfrm>
                  <a:off x="4187747" y="3408400"/>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134" name="Group 133">
                <a:extLst>
                  <a:ext uri="{FF2B5EF4-FFF2-40B4-BE49-F238E27FC236}">
                    <a16:creationId xmlns:a16="http://schemas.microsoft.com/office/drawing/2014/main" id="{C9BC0419-C63E-2B49-87A8-85885CAA0105}"/>
                  </a:ext>
                </a:extLst>
              </p:cNvPr>
              <p:cNvGrpSpPr/>
              <p:nvPr/>
            </p:nvGrpSpPr>
            <p:grpSpPr>
              <a:xfrm>
                <a:off x="4280880" y="3475117"/>
                <a:ext cx="337345" cy="445694"/>
                <a:chOff x="4112208" y="3363992"/>
                <a:chExt cx="337345" cy="445694"/>
              </a:xfrm>
            </p:grpSpPr>
            <p:sp>
              <p:nvSpPr>
                <p:cNvPr id="135" name="Freeform 66">
                  <a:extLst>
                    <a:ext uri="{FF2B5EF4-FFF2-40B4-BE49-F238E27FC236}">
                      <a16:creationId xmlns:a16="http://schemas.microsoft.com/office/drawing/2014/main" id="{1FC98E95-0069-CA4E-9D0A-434B3EE0C9EE}"/>
                    </a:ext>
                  </a:extLst>
                </p:cNvPr>
                <p:cNvSpPr/>
                <p:nvPr/>
              </p:nvSpPr>
              <p:spPr>
                <a:xfrm>
                  <a:off x="4112208" y="3535644"/>
                  <a:ext cx="337345" cy="274042"/>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36" name="Oval 135">
                  <a:extLst>
                    <a:ext uri="{FF2B5EF4-FFF2-40B4-BE49-F238E27FC236}">
                      <a16:creationId xmlns:a16="http://schemas.microsoft.com/office/drawing/2014/main" id="{53F2C7C6-5046-0F40-B945-86CE6EDDDDC3}"/>
                    </a:ext>
                  </a:extLst>
                </p:cNvPr>
                <p:cNvSpPr/>
                <p:nvPr/>
              </p:nvSpPr>
              <p:spPr>
                <a:xfrm>
                  <a:off x="4187745" y="3363992"/>
                  <a:ext cx="186268" cy="183699"/>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grpSp>
      <p:sp>
        <p:nvSpPr>
          <p:cNvPr id="2" name="TextBox 1">
            <a:extLst>
              <a:ext uri="{FF2B5EF4-FFF2-40B4-BE49-F238E27FC236}">
                <a16:creationId xmlns:a16="http://schemas.microsoft.com/office/drawing/2014/main" id="{40C4152E-C5F6-194D-9523-3CBC3D7A1E14}"/>
              </a:ext>
            </a:extLst>
          </p:cNvPr>
          <p:cNvSpPr txBox="1"/>
          <p:nvPr/>
        </p:nvSpPr>
        <p:spPr>
          <a:xfrm>
            <a:off x="1146903" y="7224926"/>
            <a:ext cx="8924046" cy="646331"/>
          </a:xfrm>
          <a:prstGeom prst="rect">
            <a:avLst/>
          </a:prstGeom>
          <a:noFill/>
        </p:spPr>
        <p:txBody>
          <a:bodyPr wrap="none" rtlCol="0">
            <a:spAutoFit/>
          </a:bodyPr>
          <a:lstStyle/>
          <a:p>
            <a:r>
              <a:rPr lang="en-US" dirty="0"/>
              <a:t>Vision: Broward’s Data Collaborative (BDC) integrates state and local data to contribute to the</a:t>
            </a:r>
          </a:p>
          <a:p>
            <a:r>
              <a:rPr lang="en-US" dirty="0"/>
              <a:t>well-being of Broward’s children, families and communities.</a:t>
            </a:r>
          </a:p>
        </p:txBody>
      </p:sp>
      <p:sp>
        <p:nvSpPr>
          <p:cNvPr id="3" name="TextBox 2">
            <a:extLst>
              <a:ext uri="{FF2B5EF4-FFF2-40B4-BE49-F238E27FC236}">
                <a16:creationId xmlns:a16="http://schemas.microsoft.com/office/drawing/2014/main" id="{B6CBBDA7-3145-FA47-A6FA-AB0F18CDAEE5}"/>
              </a:ext>
            </a:extLst>
          </p:cNvPr>
          <p:cNvSpPr txBox="1"/>
          <p:nvPr/>
        </p:nvSpPr>
        <p:spPr>
          <a:xfrm>
            <a:off x="1002451" y="8058868"/>
            <a:ext cx="9918293" cy="923330"/>
          </a:xfrm>
          <a:prstGeom prst="rect">
            <a:avLst/>
          </a:prstGeom>
          <a:noFill/>
        </p:spPr>
        <p:txBody>
          <a:bodyPr wrap="none" rtlCol="0">
            <a:spAutoFit/>
          </a:bodyPr>
          <a:lstStyle/>
          <a:p>
            <a:r>
              <a:rPr lang="en-US" dirty="0"/>
              <a:t>An IDS provides the governance process, legal framework, technology, and human capacity to safely link</a:t>
            </a:r>
          </a:p>
          <a:p>
            <a:r>
              <a:rPr lang="en-US" dirty="0"/>
              <a:t>administrative data across multiple agencies to monitor and track how services are being used and to</a:t>
            </a:r>
          </a:p>
          <a:p>
            <a:r>
              <a:rPr lang="en-US" dirty="0"/>
              <a:t>what effect.</a:t>
            </a:r>
          </a:p>
        </p:txBody>
      </p:sp>
      <p:sp>
        <p:nvSpPr>
          <p:cNvPr id="10" name="Triangle 9">
            <a:extLst>
              <a:ext uri="{FF2B5EF4-FFF2-40B4-BE49-F238E27FC236}">
                <a16:creationId xmlns:a16="http://schemas.microsoft.com/office/drawing/2014/main" id="{38C65F3E-F72F-7E43-87AB-8795B0B5A14F}"/>
              </a:ext>
            </a:extLst>
          </p:cNvPr>
          <p:cNvSpPr/>
          <p:nvPr/>
        </p:nvSpPr>
        <p:spPr>
          <a:xfrm rot="5400000">
            <a:off x="3295836" y="3767669"/>
            <a:ext cx="2934397" cy="350664"/>
          </a:xfrm>
          <a:prstGeom prst="triangle">
            <a:avLst>
              <a:gd name="adj" fmla="val 50371"/>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141" name="Text Placeholder 2">
            <a:extLst>
              <a:ext uri="{FF2B5EF4-FFF2-40B4-BE49-F238E27FC236}">
                <a16:creationId xmlns:a16="http://schemas.microsoft.com/office/drawing/2014/main" id="{65637D27-365D-E146-89CD-956C376B97C0}"/>
              </a:ext>
            </a:extLst>
          </p:cNvPr>
          <p:cNvSpPr txBox="1">
            <a:spLocks/>
          </p:cNvSpPr>
          <p:nvPr/>
        </p:nvSpPr>
        <p:spPr>
          <a:xfrm>
            <a:off x="6096000" y="1902023"/>
            <a:ext cx="994183" cy="307777"/>
          </a:xfrm>
          <a:prstGeom prst="rect">
            <a:avLst/>
          </a:prstGeom>
        </p:spPr>
        <p:txBody>
          <a:bodyPr wrap="non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BDC Vision</a:t>
            </a:r>
          </a:p>
        </p:txBody>
      </p:sp>
      <p:sp>
        <p:nvSpPr>
          <p:cNvPr id="11" name="TextBox 10">
            <a:extLst>
              <a:ext uri="{FF2B5EF4-FFF2-40B4-BE49-F238E27FC236}">
                <a16:creationId xmlns:a16="http://schemas.microsoft.com/office/drawing/2014/main" id="{AFA3EE59-8834-DA4B-9364-C2EE6B827B71}"/>
              </a:ext>
            </a:extLst>
          </p:cNvPr>
          <p:cNvSpPr txBox="1"/>
          <p:nvPr/>
        </p:nvSpPr>
        <p:spPr>
          <a:xfrm>
            <a:off x="5047141" y="4112273"/>
            <a:ext cx="3460904" cy="1246495"/>
          </a:xfrm>
          <a:prstGeom prst="rect">
            <a:avLst/>
          </a:prstGeom>
          <a:noFill/>
        </p:spPr>
        <p:txBody>
          <a:bodyPr wrap="square" rtlCol="0">
            <a:spAutoFit/>
          </a:bodyPr>
          <a:lstStyle/>
          <a:p>
            <a:pPr algn="ctr"/>
            <a:r>
              <a:rPr lang="en-US" sz="1500" dirty="0"/>
              <a:t>Broward’s Data Collaborative (BDC) integrates state and local data to contribute to the</a:t>
            </a:r>
          </a:p>
          <a:p>
            <a:pPr algn="ctr"/>
            <a:r>
              <a:rPr lang="en-US" sz="1500" dirty="0"/>
              <a:t>well-being of Broward’s children, families and communities.</a:t>
            </a:r>
          </a:p>
        </p:txBody>
      </p:sp>
      <p:pic>
        <p:nvPicPr>
          <p:cNvPr id="153" name="Picture 152">
            <a:extLst>
              <a:ext uri="{FF2B5EF4-FFF2-40B4-BE49-F238E27FC236}">
                <a16:creationId xmlns:a16="http://schemas.microsoft.com/office/drawing/2014/main" id="{6DEC5656-3C60-1C49-A0F7-4BEBAEE5C750}"/>
              </a:ext>
            </a:extLst>
          </p:cNvPr>
          <p:cNvPicPr>
            <a:picLocks/>
          </p:cNvPicPr>
          <p:nvPr/>
        </p:nvPicPr>
        <p:blipFill>
          <a:blip r:embed="rId13"/>
          <a:stretch>
            <a:fillRect/>
          </a:stretch>
        </p:blipFill>
        <p:spPr>
          <a:xfrm>
            <a:off x="6083271" y="2737257"/>
            <a:ext cx="1342073" cy="1322466"/>
          </a:xfrm>
          <a:prstGeom prst="rect">
            <a:avLst/>
          </a:prstGeom>
        </p:spPr>
      </p:pic>
      <p:sp>
        <p:nvSpPr>
          <p:cNvPr id="154" name="Chevron 153">
            <a:extLst>
              <a:ext uri="{FF2B5EF4-FFF2-40B4-BE49-F238E27FC236}">
                <a16:creationId xmlns:a16="http://schemas.microsoft.com/office/drawing/2014/main" id="{A183B327-2B49-C040-A443-13A85CC404C5}"/>
              </a:ext>
            </a:extLst>
          </p:cNvPr>
          <p:cNvSpPr/>
          <p:nvPr/>
        </p:nvSpPr>
        <p:spPr>
          <a:xfrm>
            <a:off x="4495800" y="1447800"/>
            <a:ext cx="3962400" cy="389966"/>
          </a:xfrm>
          <a:prstGeom prst="chevron">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Secure Data Use</a:t>
            </a:r>
          </a:p>
        </p:txBody>
      </p:sp>
      <p:sp>
        <p:nvSpPr>
          <p:cNvPr id="155" name="Chevron 154">
            <a:extLst>
              <a:ext uri="{FF2B5EF4-FFF2-40B4-BE49-F238E27FC236}">
                <a16:creationId xmlns:a16="http://schemas.microsoft.com/office/drawing/2014/main" id="{C4BCD07C-2F19-6F4B-A849-8717E99978DD}"/>
              </a:ext>
            </a:extLst>
          </p:cNvPr>
          <p:cNvSpPr/>
          <p:nvPr/>
        </p:nvSpPr>
        <p:spPr>
          <a:xfrm>
            <a:off x="685800" y="1447800"/>
            <a:ext cx="3962400" cy="398069"/>
          </a:xfrm>
          <a:prstGeom prst="chevron">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Data Sharing</a:t>
            </a:r>
          </a:p>
        </p:txBody>
      </p:sp>
    </p:spTree>
    <p:extLst>
      <p:ext uri="{BB962C8B-B14F-4D97-AF65-F5344CB8AC3E}">
        <p14:creationId xmlns:p14="http://schemas.microsoft.com/office/powerpoint/2010/main" val="927214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1546476" y="1063534"/>
            <a:ext cx="6051080" cy="307777"/>
          </a:xfrm>
        </p:spPr>
        <p:txBody>
          <a:bodyPr/>
          <a:lstStyle/>
          <a:p>
            <a:r>
              <a:rPr lang="en-US" dirty="0"/>
              <a:t>State-Level Role in Promoting Local Data Access &amp; Community Feedback Loops </a:t>
            </a:r>
          </a:p>
        </p:txBody>
      </p:sp>
      <p:sp>
        <p:nvSpPr>
          <p:cNvPr id="4" name="Text Placeholder 3"/>
          <p:cNvSpPr>
            <a:spLocks noGrp="1"/>
          </p:cNvSpPr>
          <p:nvPr>
            <p:ph type="body" sz="quarter" idx="19"/>
          </p:nvPr>
        </p:nvSpPr>
        <p:spPr/>
        <p:txBody>
          <a:bodyPr/>
          <a:lstStyle/>
          <a:p>
            <a:endParaRPr lang="en-US"/>
          </a:p>
        </p:txBody>
      </p:sp>
      <p:sp>
        <p:nvSpPr>
          <p:cNvPr id="5" name="Title 4"/>
          <p:cNvSpPr>
            <a:spLocks noGrp="1"/>
          </p:cNvSpPr>
          <p:nvPr>
            <p:ph type="title"/>
          </p:nvPr>
        </p:nvSpPr>
        <p:spPr>
          <a:xfrm>
            <a:off x="762000" y="152402"/>
            <a:ext cx="7927848" cy="789708"/>
          </a:xfrm>
        </p:spPr>
        <p:txBody>
          <a:bodyPr/>
          <a:lstStyle/>
          <a:p>
            <a:r>
              <a:rPr lang="en-US" dirty="0"/>
              <a:t>The Children and Youth Cabinet plays a critical role in helping the Broward Data Collaborative vision become a reality</a:t>
            </a:r>
          </a:p>
        </p:txBody>
      </p:sp>
      <p:sp>
        <p:nvSpPr>
          <p:cNvPr id="6" name="Slide Number Placeholder 5"/>
          <p:cNvSpPr>
            <a:spLocks noGrp="1"/>
          </p:cNvSpPr>
          <p:nvPr>
            <p:ph type="sldNum" sz="quarter" idx="22"/>
          </p:nvPr>
        </p:nvSpPr>
        <p:spPr/>
        <p:txBody>
          <a:bodyPr/>
          <a:lstStyle/>
          <a:p>
            <a:fld id="{DA0793FB-C4C3-534D-8179-FE2E76B41AD2}" type="slidenum">
              <a:rPr lang="en-US" smtClean="0"/>
              <a:pPr/>
              <a:t>7</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sp>
        <p:nvSpPr>
          <p:cNvPr id="10" name="Rectangle 9"/>
          <p:cNvSpPr/>
          <p:nvPr/>
        </p:nvSpPr>
        <p:spPr>
          <a:xfrm>
            <a:off x="610568" y="1600200"/>
            <a:ext cx="3910586" cy="4572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Continue to Support Data-Sharing</a:t>
            </a:r>
          </a:p>
        </p:txBody>
      </p:sp>
      <p:sp>
        <p:nvSpPr>
          <p:cNvPr id="11" name="Rectangle 10"/>
          <p:cNvSpPr/>
          <p:nvPr/>
        </p:nvSpPr>
        <p:spPr>
          <a:xfrm>
            <a:off x="4627830" y="1600200"/>
            <a:ext cx="3910586" cy="4572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Engage Communities in Data Initiatives</a:t>
            </a:r>
          </a:p>
        </p:txBody>
      </p:sp>
      <p:cxnSp>
        <p:nvCxnSpPr>
          <p:cNvPr id="12" name="Straight Connector 11"/>
          <p:cNvCxnSpPr/>
          <p:nvPr/>
        </p:nvCxnSpPr>
        <p:spPr>
          <a:xfrm>
            <a:off x="4572000" y="2209800"/>
            <a:ext cx="0" cy="2362200"/>
          </a:xfrm>
          <a:prstGeom prst="line">
            <a:avLst/>
          </a:prstGeom>
          <a:ln w="19050">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08076" y="2209800"/>
            <a:ext cx="3913078" cy="36830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lstStyle/>
          <a:p>
            <a:pPr marL="285750" indent="-285750">
              <a:buFont typeface="Arial" panose="020B0604020202020204" pitchFamily="34" charset="0"/>
              <a:buChar char="•"/>
            </a:pPr>
            <a:r>
              <a:rPr lang="en-US" sz="1500" dirty="0">
                <a:solidFill>
                  <a:schemeClr val="tx1"/>
                </a:solidFill>
              </a:rPr>
              <a:t>Continue to </a:t>
            </a:r>
            <a:r>
              <a:rPr lang="en-US" sz="1500" b="1" dirty="0">
                <a:solidFill>
                  <a:schemeClr val="tx1"/>
                </a:solidFill>
              </a:rPr>
              <a:t>open doors to state-level data</a:t>
            </a:r>
          </a:p>
          <a:p>
            <a:pPr marL="285750" indent="-285750">
              <a:buFont typeface="Arial" panose="020B0604020202020204" pitchFamily="34" charset="0"/>
              <a:buChar char="•"/>
            </a:pPr>
            <a:endParaRPr lang="en-US" sz="1500" b="1" dirty="0">
              <a:solidFill>
                <a:schemeClr val="tx1"/>
              </a:solidFill>
            </a:endParaRPr>
          </a:p>
          <a:p>
            <a:pPr marL="285750" indent="-285750">
              <a:buFont typeface="Arial" panose="020B0604020202020204" pitchFamily="34" charset="0"/>
              <a:buChar char="•"/>
            </a:pPr>
            <a:r>
              <a:rPr lang="en-US" sz="1500" dirty="0">
                <a:solidFill>
                  <a:schemeClr val="tx1"/>
                </a:solidFill>
              </a:rPr>
              <a:t>Promote </a:t>
            </a:r>
            <a:r>
              <a:rPr lang="en-US" sz="1500" b="1" dirty="0">
                <a:solidFill>
                  <a:schemeClr val="tx1"/>
                </a:solidFill>
              </a:rPr>
              <a:t>ongoing support of Agency for State Technology (AST) </a:t>
            </a:r>
            <a:r>
              <a:rPr lang="en-US" sz="1500" dirty="0">
                <a:solidFill>
                  <a:schemeClr val="tx1"/>
                </a:solidFill>
              </a:rPr>
              <a:t>to uphold standards for data security and client confidentiality</a:t>
            </a:r>
          </a:p>
          <a:p>
            <a:pPr marL="285750" indent="-285750">
              <a:buFont typeface="Arial" panose="020B0604020202020204" pitchFamily="34" charset="0"/>
              <a:buChar char="•"/>
            </a:pPr>
            <a:endParaRPr lang="en-US" sz="1500" dirty="0">
              <a:solidFill>
                <a:schemeClr val="tx1"/>
              </a:solidFill>
            </a:endParaRPr>
          </a:p>
          <a:p>
            <a:pPr marL="285750" indent="-285750">
              <a:buFont typeface="Arial" panose="020B0604020202020204" pitchFamily="34" charset="0"/>
              <a:buChar char="•"/>
            </a:pPr>
            <a:r>
              <a:rPr lang="en-US" sz="1500" dirty="0">
                <a:solidFill>
                  <a:schemeClr val="tx1"/>
                </a:solidFill>
              </a:rPr>
              <a:t>Develop </a:t>
            </a:r>
            <a:r>
              <a:rPr lang="en-US" sz="1500" b="1" dirty="0">
                <a:solidFill>
                  <a:schemeClr val="tx1"/>
                </a:solidFill>
              </a:rPr>
              <a:t>state-wide standard for county-level data-sharing</a:t>
            </a:r>
            <a:r>
              <a:rPr lang="en-US" sz="1500" dirty="0">
                <a:solidFill>
                  <a:schemeClr val="tx1"/>
                </a:solidFill>
              </a:rPr>
              <a:t>, including interpretation of FERPA and HIPAA</a:t>
            </a:r>
          </a:p>
        </p:txBody>
      </p:sp>
      <p:sp>
        <p:nvSpPr>
          <p:cNvPr id="17" name="Rectangle 16"/>
          <p:cNvSpPr/>
          <p:nvPr/>
        </p:nvSpPr>
        <p:spPr>
          <a:xfrm>
            <a:off x="4625338" y="2209800"/>
            <a:ext cx="3913078" cy="36830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lstStyle/>
          <a:p>
            <a:pPr marL="285750" indent="-285750">
              <a:buFont typeface="Arial" panose="020B0604020202020204" pitchFamily="34" charset="0"/>
              <a:buChar char="•"/>
            </a:pPr>
            <a:r>
              <a:rPr lang="en-US" sz="1500" dirty="0">
                <a:solidFill>
                  <a:schemeClr val="tx1"/>
                </a:solidFill>
              </a:rPr>
              <a:t>Ensure MSD Statute 1001.212’s creation of an integrated data repository is </a:t>
            </a:r>
            <a:r>
              <a:rPr lang="en-US" sz="1500" b="1" dirty="0">
                <a:solidFill>
                  <a:schemeClr val="tx1"/>
                </a:solidFill>
              </a:rPr>
              <a:t>implemented with guidance and oversight from local funders, service providers, parents, and students</a:t>
            </a:r>
          </a:p>
          <a:p>
            <a:pPr marL="285750" indent="-285750">
              <a:buFont typeface="Arial" panose="020B0604020202020204" pitchFamily="34" charset="0"/>
              <a:buChar char="•"/>
            </a:pPr>
            <a:endParaRPr lang="en-US" sz="1500" dirty="0">
              <a:solidFill>
                <a:schemeClr val="tx1"/>
              </a:solidFill>
            </a:endParaRPr>
          </a:p>
          <a:p>
            <a:pPr marL="285750" indent="-285750">
              <a:buFont typeface="Arial" panose="020B0604020202020204" pitchFamily="34" charset="0"/>
              <a:buChar char="•"/>
            </a:pPr>
            <a:r>
              <a:rPr lang="en-US" sz="1500" dirty="0">
                <a:solidFill>
                  <a:schemeClr val="tx1"/>
                </a:solidFill>
              </a:rPr>
              <a:t>Promote</a:t>
            </a:r>
            <a:r>
              <a:rPr lang="en-US" sz="1500" b="1" dirty="0">
                <a:solidFill>
                  <a:schemeClr val="tx1"/>
                </a:solidFill>
              </a:rPr>
              <a:t> local and state-level “ground-</a:t>
            </a:r>
            <a:r>
              <a:rPr lang="en-US" sz="1500" b="1" dirty="0" err="1">
                <a:solidFill>
                  <a:schemeClr val="tx1"/>
                </a:solidFill>
              </a:rPr>
              <a:t>truthing</a:t>
            </a:r>
            <a:r>
              <a:rPr lang="en-US" sz="1500" b="1" dirty="0">
                <a:solidFill>
                  <a:schemeClr val="tx1"/>
                </a:solidFill>
              </a:rPr>
              <a:t>” of data analysis </a:t>
            </a:r>
            <a:r>
              <a:rPr lang="en-US" sz="1500" dirty="0">
                <a:solidFill>
                  <a:schemeClr val="tx1"/>
                </a:solidFill>
              </a:rPr>
              <a:t>with lived experience of providers and participants</a:t>
            </a:r>
          </a:p>
        </p:txBody>
      </p:sp>
      <p:sp>
        <p:nvSpPr>
          <p:cNvPr id="13" name="Rectangle 12">
            <a:extLst>
              <a:ext uri="{FF2B5EF4-FFF2-40B4-BE49-F238E27FC236}">
                <a16:creationId xmlns:a16="http://schemas.microsoft.com/office/drawing/2014/main" id="{A322A7D7-ECBB-CD47-8E10-0CEB0C951BE6}"/>
              </a:ext>
            </a:extLst>
          </p:cNvPr>
          <p:cNvSpPr/>
          <p:nvPr/>
        </p:nvSpPr>
        <p:spPr>
          <a:xfrm>
            <a:off x="152400" y="137160"/>
            <a:ext cx="457200" cy="4572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15" name="Shape 308">
            <a:extLst>
              <a:ext uri="{FF2B5EF4-FFF2-40B4-BE49-F238E27FC236}">
                <a16:creationId xmlns:a16="http://schemas.microsoft.com/office/drawing/2014/main" id="{57413917-5153-EC45-83F1-7E8496FCDEB1}"/>
              </a:ext>
            </a:extLst>
          </p:cNvPr>
          <p:cNvPicPr preferRelativeResize="0"/>
          <p:nvPr/>
        </p:nvPicPr>
        <p:blipFill rotWithShape="1">
          <a:blip r:embed="rId2">
            <a:alphaModFix/>
            <a:biLevel thresh="50000"/>
            <a:extLst>
              <a:ext uri="{BEBA8EAE-BF5A-486C-A8C5-ECC9F3942E4B}">
                <a14:imgProps xmlns:a14="http://schemas.microsoft.com/office/drawing/2010/main">
                  <a14:imgLayer>
                    <a14:imgEffect>
                      <a14:colorTemperature colorTemp="1500"/>
                    </a14:imgEffect>
                    <a14:imgEffect>
                      <a14:saturation sat="0"/>
                    </a14:imgEffect>
                  </a14:imgLayer>
                </a14:imgProps>
              </a:ext>
            </a:extLst>
          </a:blip>
          <a:srcRect/>
          <a:stretch/>
        </p:blipFill>
        <p:spPr>
          <a:xfrm>
            <a:off x="165265" y="168307"/>
            <a:ext cx="430461" cy="430461"/>
          </a:xfrm>
          <a:prstGeom prst="rect">
            <a:avLst/>
          </a:prstGeom>
          <a:noFill/>
          <a:ln>
            <a:noFill/>
          </a:ln>
        </p:spPr>
      </p:pic>
      <p:sp>
        <p:nvSpPr>
          <p:cNvPr id="16" name="Rectangle 15">
            <a:extLst>
              <a:ext uri="{FF2B5EF4-FFF2-40B4-BE49-F238E27FC236}">
                <a16:creationId xmlns:a16="http://schemas.microsoft.com/office/drawing/2014/main" id="{814E0626-89D6-584C-BFDC-FFCABCC708A3}"/>
              </a:ext>
            </a:extLst>
          </p:cNvPr>
          <p:cNvSpPr/>
          <p:nvPr/>
        </p:nvSpPr>
        <p:spPr>
          <a:xfrm>
            <a:off x="152400" y="640080"/>
            <a:ext cx="457200" cy="457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sp>
        <p:nvSpPr>
          <p:cNvPr id="18" name="Rectangle 17">
            <a:extLst>
              <a:ext uri="{FF2B5EF4-FFF2-40B4-BE49-F238E27FC236}">
                <a16:creationId xmlns:a16="http://schemas.microsoft.com/office/drawing/2014/main" id="{4838C68E-9F89-D44B-975A-BD57DC8F43CE}"/>
              </a:ext>
            </a:extLst>
          </p:cNvPr>
          <p:cNvSpPr/>
          <p:nvPr/>
        </p:nvSpPr>
        <p:spPr>
          <a:xfrm>
            <a:off x="152400" y="1143000"/>
            <a:ext cx="457200" cy="457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19" name="Picture 18" descr="https://d30y9cdsu7xlg0.cloudfront.net/png/551315-200.png">
            <a:extLst>
              <a:ext uri="{FF2B5EF4-FFF2-40B4-BE49-F238E27FC236}">
                <a16:creationId xmlns:a16="http://schemas.microsoft.com/office/drawing/2014/main" id="{87BBCE42-04EF-C848-8638-25DFC6FB8A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633" y="1206096"/>
            <a:ext cx="331007" cy="33100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4D2E8257-5B3D-4B43-B0D4-03A497307080}"/>
              </a:ext>
            </a:extLst>
          </p:cNvPr>
          <p:cNvGrpSpPr/>
          <p:nvPr/>
        </p:nvGrpSpPr>
        <p:grpSpPr>
          <a:xfrm>
            <a:off x="188125" y="685800"/>
            <a:ext cx="381000" cy="368706"/>
            <a:chOff x="1031166" y="3276600"/>
            <a:chExt cx="680851" cy="671460"/>
          </a:xfrm>
        </p:grpSpPr>
        <p:sp>
          <p:nvSpPr>
            <p:cNvPr id="21" name="Oval 20">
              <a:extLst>
                <a:ext uri="{FF2B5EF4-FFF2-40B4-BE49-F238E27FC236}">
                  <a16:creationId xmlns:a16="http://schemas.microsoft.com/office/drawing/2014/main" id="{94B29929-CFE3-EE43-A9F4-EEB57B8F614F}"/>
                </a:ext>
              </a:extLst>
            </p:cNvPr>
            <p:cNvSpPr/>
            <p:nvPr/>
          </p:nvSpPr>
          <p:spPr>
            <a:xfrm>
              <a:off x="1031166" y="3276600"/>
              <a:ext cx="680851" cy="67146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22" name="Group 21">
              <a:extLst>
                <a:ext uri="{FF2B5EF4-FFF2-40B4-BE49-F238E27FC236}">
                  <a16:creationId xmlns:a16="http://schemas.microsoft.com/office/drawing/2014/main" id="{FC980786-E687-5C40-B6C7-C82A89008D69}"/>
                </a:ext>
              </a:extLst>
            </p:cNvPr>
            <p:cNvGrpSpPr/>
            <p:nvPr/>
          </p:nvGrpSpPr>
          <p:grpSpPr>
            <a:xfrm>
              <a:off x="1153353" y="3404402"/>
              <a:ext cx="436474" cy="427280"/>
              <a:chOff x="4128083" y="3291418"/>
              <a:chExt cx="642938" cy="629393"/>
            </a:xfrm>
          </p:grpSpPr>
          <p:sp>
            <p:nvSpPr>
              <p:cNvPr id="23" name="Freeform 61">
                <a:extLst>
                  <a:ext uri="{FF2B5EF4-FFF2-40B4-BE49-F238E27FC236}">
                    <a16:creationId xmlns:a16="http://schemas.microsoft.com/office/drawing/2014/main" id="{549C1B53-9321-A24E-804E-B05F34EBA08D}"/>
                  </a:ext>
                </a:extLst>
              </p:cNvPr>
              <p:cNvSpPr/>
              <p:nvPr/>
            </p:nvSpPr>
            <p:spPr>
              <a:xfrm>
                <a:off x="4280880" y="3467097"/>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alpha val="2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24" name="Oval 23">
                <a:extLst>
                  <a:ext uri="{FF2B5EF4-FFF2-40B4-BE49-F238E27FC236}">
                    <a16:creationId xmlns:a16="http://schemas.microsoft.com/office/drawing/2014/main" id="{881D75CF-2687-E941-BA80-56985C8E62D2}"/>
                  </a:ext>
                </a:extLst>
              </p:cNvPr>
              <p:cNvSpPr/>
              <p:nvPr/>
            </p:nvSpPr>
            <p:spPr>
              <a:xfrm>
                <a:off x="4356419" y="3291418"/>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25" name="Group 24">
                <a:extLst>
                  <a:ext uri="{FF2B5EF4-FFF2-40B4-BE49-F238E27FC236}">
                    <a16:creationId xmlns:a16="http://schemas.microsoft.com/office/drawing/2014/main" id="{859E863F-52A1-7C4C-8501-B24B31172383}"/>
                  </a:ext>
                </a:extLst>
              </p:cNvPr>
              <p:cNvGrpSpPr/>
              <p:nvPr/>
            </p:nvGrpSpPr>
            <p:grpSpPr>
              <a:xfrm>
                <a:off x="4128083" y="3408400"/>
                <a:ext cx="337344" cy="449720"/>
                <a:chOff x="4112208" y="3408400"/>
                <a:chExt cx="337344" cy="449720"/>
              </a:xfrm>
            </p:grpSpPr>
            <p:sp>
              <p:nvSpPr>
                <p:cNvPr id="32" name="Freeform 70">
                  <a:extLst>
                    <a:ext uri="{FF2B5EF4-FFF2-40B4-BE49-F238E27FC236}">
                      <a16:creationId xmlns:a16="http://schemas.microsoft.com/office/drawing/2014/main" id="{4E2F9946-6794-5C4B-A3EE-03913F4642E3}"/>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33" name="Oval 32">
                  <a:extLst>
                    <a:ext uri="{FF2B5EF4-FFF2-40B4-BE49-F238E27FC236}">
                      <a16:creationId xmlns:a16="http://schemas.microsoft.com/office/drawing/2014/main" id="{0BF7E77A-1788-A046-B0F2-E6D49A5B19F2}"/>
                    </a:ext>
                  </a:extLst>
                </p:cNvPr>
                <p:cNvSpPr/>
                <p:nvPr/>
              </p:nvSpPr>
              <p:spPr>
                <a:xfrm>
                  <a:off x="4187747" y="3408400"/>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26" name="Group 25">
                <a:extLst>
                  <a:ext uri="{FF2B5EF4-FFF2-40B4-BE49-F238E27FC236}">
                    <a16:creationId xmlns:a16="http://schemas.microsoft.com/office/drawing/2014/main" id="{1D576FCD-45F2-1343-ADE9-18239C2F821B}"/>
                  </a:ext>
                </a:extLst>
              </p:cNvPr>
              <p:cNvGrpSpPr/>
              <p:nvPr/>
            </p:nvGrpSpPr>
            <p:grpSpPr>
              <a:xfrm>
                <a:off x="4433677" y="3408400"/>
                <a:ext cx="337344" cy="449720"/>
                <a:chOff x="4112208" y="3408400"/>
                <a:chExt cx="337344" cy="449720"/>
              </a:xfrm>
            </p:grpSpPr>
            <p:sp>
              <p:nvSpPr>
                <p:cNvPr id="30" name="Freeform 68">
                  <a:extLst>
                    <a:ext uri="{FF2B5EF4-FFF2-40B4-BE49-F238E27FC236}">
                      <a16:creationId xmlns:a16="http://schemas.microsoft.com/office/drawing/2014/main" id="{42BBCBDD-8ED0-284E-8EF7-A1770A6E282D}"/>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31" name="Oval 30">
                  <a:extLst>
                    <a:ext uri="{FF2B5EF4-FFF2-40B4-BE49-F238E27FC236}">
                      <a16:creationId xmlns:a16="http://schemas.microsoft.com/office/drawing/2014/main" id="{FCC83BF7-C6B4-7543-A412-22C80C659525}"/>
                    </a:ext>
                  </a:extLst>
                </p:cNvPr>
                <p:cNvSpPr/>
                <p:nvPr/>
              </p:nvSpPr>
              <p:spPr>
                <a:xfrm>
                  <a:off x="4187747" y="3408400"/>
                  <a:ext cx="186267" cy="183698"/>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27" name="Group 26">
                <a:extLst>
                  <a:ext uri="{FF2B5EF4-FFF2-40B4-BE49-F238E27FC236}">
                    <a16:creationId xmlns:a16="http://schemas.microsoft.com/office/drawing/2014/main" id="{C9BC0419-C63E-2B49-87A8-85885CAA0105}"/>
                  </a:ext>
                </a:extLst>
              </p:cNvPr>
              <p:cNvGrpSpPr/>
              <p:nvPr/>
            </p:nvGrpSpPr>
            <p:grpSpPr>
              <a:xfrm>
                <a:off x="4280880" y="3475117"/>
                <a:ext cx="337345" cy="445694"/>
                <a:chOff x="4112208" y="3363992"/>
                <a:chExt cx="337345" cy="445694"/>
              </a:xfrm>
            </p:grpSpPr>
            <p:sp>
              <p:nvSpPr>
                <p:cNvPr id="28" name="Freeform 66">
                  <a:extLst>
                    <a:ext uri="{FF2B5EF4-FFF2-40B4-BE49-F238E27FC236}">
                      <a16:creationId xmlns:a16="http://schemas.microsoft.com/office/drawing/2014/main" id="{1FC98E95-0069-CA4E-9D0A-434B3EE0C9EE}"/>
                    </a:ext>
                  </a:extLst>
                </p:cNvPr>
                <p:cNvSpPr/>
                <p:nvPr/>
              </p:nvSpPr>
              <p:spPr>
                <a:xfrm>
                  <a:off x="4112208" y="3535644"/>
                  <a:ext cx="337345" cy="274042"/>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29" name="Oval 28">
                  <a:extLst>
                    <a:ext uri="{FF2B5EF4-FFF2-40B4-BE49-F238E27FC236}">
                      <a16:creationId xmlns:a16="http://schemas.microsoft.com/office/drawing/2014/main" id="{53F2C7C6-5046-0F40-B945-86CE6EDDDDC3}"/>
                    </a:ext>
                  </a:extLst>
                </p:cNvPr>
                <p:cNvSpPr/>
                <p:nvPr/>
              </p:nvSpPr>
              <p:spPr>
                <a:xfrm>
                  <a:off x="4187745" y="3363992"/>
                  <a:ext cx="186268" cy="183699"/>
                </a:xfrm>
                <a:prstGeom prst="ellipse">
                  <a:avLst/>
                </a:prstGeom>
                <a:solidFill>
                  <a:schemeClr val="tx2">
                    <a:lumMod val="20000"/>
                    <a:lumOff val="80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grpSp>
    </p:spTree>
    <p:extLst>
      <p:ext uri="{BB962C8B-B14F-4D97-AF65-F5344CB8AC3E}">
        <p14:creationId xmlns:p14="http://schemas.microsoft.com/office/powerpoint/2010/main" val="76445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861701" y="1063534"/>
            <a:ext cx="3420616" cy="307777"/>
          </a:xfrm>
        </p:spPr>
        <p:txBody>
          <a:bodyPr/>
          <a:lstStyle/>
          <a:p>
            <a:r>
              <a:rPr lang="en-US" dirty="0"/>
              <a:t>Pre-RFP Provider &amp; Participant Engagement</a:t>
            </a:r>
          </a:p>
        </p:txBody>
      </p:sp>
      <p:sp>
        <p:nvSpPr>
          <p:cNvPr id="4" name="Text Placeholder 3"/>
          <p:cNvSpPr>
            <a:spLocks noGrp="1"/>
          </p:cNvSpPr>
          <p:nvPr>
            <p:ph type="body" sz="quarter" idx="19"/>
          </p:nvPr>
        </p:nvSpPr>
        <p:spPr/>
        <p:txBody>
          <a:bodyPr/>
          <a:lstStyle/>
          <a:p>
            <a:endParaRPr lang="en-US"/>
          </a:p>
        </p:txBody>
      </p:sp>
      <p:sp>
        <p:nvSpPr>
          <p:cNvPr id="5" name="Title 4"/>
          <p:cNvSpPr>
            <a:spLocks noGrp="1"/>
          </p:cNvSpPr>
          <p:nvPr>
            <p:ph type="title"/>
          </p:nvPr>
        </p:nvSpPr>
        <p:spPr>
          <a:xfrm>
            <a:off x="684276" y="200892"/>
            <a:ext cx="8078724" cy="789708"/>
          </a:xfrm>
        </p:spPr>
        <p:txBody>
          <a:bodyPr/>
          <a:lstStyle/>
          <a:p>
            <a:r>
              <a:rPr lang="en-US" dirty="0"/>
              <a:t>CSC Broward strives to leverage providers’ local expertise and to honor participants’ lived experience in analyzing and interpreting data collected</a:t>
            </a:r>
          </a:p>
        </p:txBody>
      </p:sp>
      <p:sp>
        <p:nvSpPr>
          <p:cNvPr id="6" name="Slide Number Placeholder 5"/>
          <p:cNvSpPr>
            <a:spLocks noGrp="1"/>
          </p:cNvSpPr>
          <p:nvPr>
            <p:ph type="sldNum" sz="quarter" idx="22"/>
          </p:nvPr>
        </p:nvSpPr>
        <p:spPr/>
        <p:txBody>
          <a:bodyPr/>
          <a:lstStyle/>
          <a:p>
            <a:fld id="{DA0793FB-C4C3-534D-8179-FE2E76B41AD2}" type="slidenum">
              <a:rPr lang="en-US" smtClean="0"/>
              <a:pPr/>
              <a:t>8</a:t>
            </a:fld>
            <a:endParaRPr lang="en-US"/>
          </a:p>
        </p:txBody>
      </p:sp>
      <p:sp>
        <p:nvSpPr>
          <p:cNvPr id="7" name="Footer Placeholder 6"/>
          <p:cNvSpPr>
            <a:spLocks noGrp="1"/>
          </p:cNvSpPr>
          <p:nvPr>
            <p:ph type="ftr" sz="quarter" idx="21"/>
          </p:nvPr>
        </p:nvSpPr>
        <p:spPr/>
        <p:txBody>
          <a:bodyPr/>
          <a:lstStyle/>
          <a:p>
            <a:r>
              <a:rPr lang="en-US"/>
              <a:t>© THIRD SECTOR CAPITAL PARTNERS, INC.</a:t>
            </a:r>
            <a:endParaRPr lang="en-US" dirty="0"/>
          </a:p>
        </p:txBody>
      </p:sp>
      <p:sp>
        <p:nvSpPr>
          <p:cNvPr id="23" name="Rectangle 22"/>
          <p:cNvSpPr/>
          <p:nvPr/>
        </p:nvSpPr>
        <p:spPr>
          <a:xfrm>
            <a:off x="6240069" y="3562111"/>
            <a:ext cx="2195227" cy="131468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t"/>
          <a:lstStyle/>
          <a:p>
            <a:endParaRPr lang="en-US" sz="1400" dirty="0">
              <a:solidFill>
                <a:schemeClr val="tx1"/>
              </a:solidFill>
            </a:endParaRPr>
          </a:p>
        </p:txBody>
      </p:sp>
      <p:sp>
        <p:nvSpPr>
          <p:cNvPr id="24" name="Trapezoid 23"/>
          <p:cNvSpPr/>
          <p:nvPr/>
        </p:nvSpPr>
        <p:spPr>
          <a:xfrm>
            <a:off x="6162430" y="1776372"/>
            <a:ext cx="2209800" cy="881676"/>
          </a:xfrm>
          <a:prstGeom prst="trapezoid">
            <a:avLst>
              <a:gd name="adj" fmla="val 171551"/>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25" name="Trapezoid 24"/>
          <p:cNvSpPr/>
          <p:nvPr/>
        </p:nvSpPr>
        <p:spPr>
          <a:xfrm>
            <a:off x="609600" y="2057400"/>
            <a:ext cx="2589974" cy="600648"/>
          </a:xfrm>
          <a:prstGeom prst="trapezoid">
            <a:avLst>
              <a:gd name="adj" fmla="val 459831"/>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27" name="Rectangle 26"/>
          <p:cNvSpPr/>
          <p:nvPr/>
        </p:nvSpPr>
        <p:spPr>
          <a:xfrm>
            <a:off x="1056757" y="1758075"/>
            <a:ext cx="1640694" cy="6858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Provider Engagement</a:t>
            </a:r>
          </a:p>
        </p:txBody>
      </p:sp>
      <p:sp>
        <p:nvSpPr>
          <p:cNvPr id="29" name="Rectangle 28"/>
          <p:cNvSpPr/>
          <p:nvPr/>
        </p:nvSpPr>
        <p:spPr>
          <a:xfrm>
            <a:off x="6426736" y="1752600"/>
            <a:ext cx="1640694" cy="685800"/>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RFP</a:t>
            </a:r>
          </a:p>
        </p:txBody>
      </p:sp>
      <p:sp>
        <p:nvSpPr>
          <p:cNvPr id="31" name="Plus 30"/>
          <p:cNvSpPr/>
          <p:nvPr/>
        </p:nvSpPr>
        <p:spPr>
          <a:xfrm>
            <a:off x="2885830" y="1828800"/>
            <a:ext cx="542636" cy="533400"/>
          </a:xfrm>
          <a:prstGeom prst="mathPlus">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32" name="Right Arrow 31"/>
          <p:cNvSpPr/>
          <p:nvPr/>
        </p:nvSpPr>
        <p:spPr>
          <a:xfrm>
            <a:off x="5839777" y="1864859"/>
            <a:ext cx="398853" cy="453118"/>
          </a:xfrm>
          <a:prstGeom prst="rightArrow">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33" name="Rectangle 32"/>
          <p:cNvSpPr/>
          <p:nvPr/>
        </p:nvSpPr>
        <p:spPr>
          <a:xfrm>
            <a:off x="609600" y="2709672"/>
            <a:ext cx="2581030" cy="2852928"/>
          </a:xfrm>
          <a:prstGeom prst="rect">
            <a:avLst/>
          </a:prstGeom>
          <a:noFill/>
          <a:ln w="190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sp>
        <p:nvSpPr>
          <p:cNvPr id="34" name="Text Placeholder 2">
            <a:extLst>
              <a:ext uri="{FF2B5EF4-FFF2-40B4-BE49-F238E27FC236}">
                <a16:creationId xmlns:a16="http://schemas.microsoft.com/office/drawing/2014/main" id="{70FB482E-1B0A-4FA2-863D-10E5F8F50AE9}"/>
              </a:ext>
            </a:extLst>
          </p:cNvPr>
          <p:cNvSpPr txBox="1">
            <a:spLocks/>
          </p:cNvSpPr>
          <p:nvPr/>
        </p:nvSpPr>
        <p:spPr>
          <a:xfrm>
            <a:off x="691229" y="2863457"/>
            <a:ext cx="2406773" cy="1169551"/>
          </a:xfrm>
          <a:prstGeom prst="rect">
            <a:avLst/>
          </a:prstGeom>
        </p:spPr>
        <p:txBody>
          <a:bodyPr wrap="squar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t>Provider Survey</a:t>
            </a:r>
          </a:p>
          <a:p>
            <a:pPr>
              <a:spcBef>
                <a:spcPts val="0"/>
              </a:spcBef>
            </a:pPr>
            <a:r>
              <a:rPr lang="en-US" b="0" dirty="0">
                <a:solidFill>
                  <a:schemeClr val="tx1"/>
                </a:solidFill>
              </a:rPr>
              <a:t>Seek provider input on data use and systems challenges </a:t>
            </a:r>
          </a:p>
          <a:p>
            <a:pPr>
              <a:spcBef>
                <a:spcPts val="0"/>
              </a:spcBef>
            </a:pPr>
            <a:endParaRPr lang="en-US" dirty="0"/>
          </a:p>
          <a:p>
            <a:pPr>
              <a:spcBef>
                <a:spcPts val="0"/>
              </a:spcBef>
            </a:pPr>
            <a:endParaRPr lang="en-US" dirty="0"/>
          </a:p>
        </p:txBody>
      </p:sp>
      <p:sp>
        <p:nvSpPr>
          <p:cNvPr id="35" name="Rectangle 34"/>
          <p:cNvSpPr/>
          <p:nvPr/>
        </p:nvSpPr>
        <p:spPr>
          <a:xfrm>
            <a:off x="712946" y="4063473"/>
            <a:ext cx="2406772" cy="1384995"/>
          </a:xfrm>
          <a:prstGeom prst="rect">
            <a:avLst/>
          </a:prstGeom>
        </p:spPr>
        <p:txBody>
          <a:bodyPr wrap="square">
            <a:spAutoFit/>
          </a:bodyPr>
          <a:lstStyle/>
          <a:p>
            <a:pPr algn="ctr"/>
            <a:r>
              <a:rPr lang="en-US" sz="1400" b="1" dirty="0"/>
              <a:t>“Data Parties” with Providers</a:t>
            </a:r>
          </a:p>
          <a:p>
            <a:pPr algn="ctr"/>
            <a:r>
              <a:rPr lang="en-US" sz="1400" dirty="0"/>
              <a:t>Engage provider curiosity and build capacity around data, increase cross-provider communication, and gather context for data analysis</a:t>
            </a:r>
          </a:p>
        </p:txBody>
      </p:sp>
      <p:sp>
        <p:nvSpPr>
          <p:cNvPr id="39" name="Rectangle 38"/>
          <p:cNvSpPr/>
          <p:nvPr/>
        </p:nvSpPr>
        <p:spPr>
          <a:xfrm>
            <a:off x="6162430" y="2709672"/>
            <a:ext cx="2272866" cy="2852928"/>
          </a:xfrm>
          <a:prstGeom prst="rect">
            <a:avLst/>
          </a:prstGeom>
          <a:noFill/>
          <a:ln w="190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sp>
        <p:nvSpPr>
          <p:cNvPr id="41" name="Rectangle 40"/>
          <p:cNvSpPr/>
          <p:nvPr/>
        </p:nvSpPr>
        <p:spPr>
          <a:xfrm>
            <a:off x="6188671" y="2831879"/>
            <a:ext cx="2267930" cy="1600438"/>
          </a:xfrm>
          <a:prstGeom prst="rect">
            <a:avLst/>
          </a:prstGeom>
        </p:spPr>
        <p:txBody>
          <a:bodyPr wrap="square">
            <a:spAutoFit/>
          </a:bodyPr>
          <a:lstStyle/>
          <a:p>
            <a:pPr algn="ctr"/>
            <a:r>
              <a:rPr lang="en-US" sz="1400" b="1" dirty="0"/>
              <a:t>Opportunity to Propose</a:t>
            </a:r>
          </a:p>
          <a:p>
            <a:pPr algn="ctr"/>
            <a:r>
              <a:rPr lang="en-US" sz="1400" b="1" dirty="0"/>
              <a:t>Learning Outcomes</a:t>
            </a:r>
          </a:p>
          <a:p>
            <a:pPr algn="ctr"/>
            <a:r>
              <a:rPr lang="en-US" sz="1400" dirty="0"/>
              <a:t>Encourage providers to suggest “learning outcomes” that they would like to track  that will inform continuous improvement</a:t>
            </a:r>
          </a:p>
        </p:txBody>
      </p:sp>
      <p:sp>
        <p:nvSpPr>
          <p:cNvPr id="42" name="Trapezoid 41"/>
          <p:cNvSpPr/>
          <p:nvPr/>
        </p:nvSpPr>
        <p:spPr>
          <a:xfrm>
            <a:off x="3343030" y="2057400"/>
            <a:ext cx="2589974" cy="600648"/>
          </a:xfrm>
          <a:prstGeom prst="trapezoid">
            <a:avLst>
              <a:gd name="adj" fmla="val 459831"/>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err="1">
              <a:solidFill>
                <a:schemeClr val="tx1"/>
              </a:solidFill>
            </a:endParaRPr>
          </a:p>
        </p:txBody>
      </p:sp>
      <p:sp>
        <p:nvSpPr>
          <p:cNvPr id="43" name="Rectangle 42"/>
          <p:cNvSpPr/>
          <p:nvPr/>
        </p:nvSpPr>
        <p:spPr>
          <a:xfrm>
            <a:off x="3352800" y="2709672"/>
            <a:ext cx="2581030" cy="2852928"/>
          </a:xfrm>
          <a:prstGeom prst="rect">
            <a:avLst/>
          </a:prstGeom>
          <a:noFill/>
          <a:ln w="190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sp>
        <p:nvSpPr>
          <p:cNvPr id="44" name="Text Placeholder 2">
            <a:extLst>
              <a:ext uri="{FF2B5EF4-FFF2-40B4-BE49-F238E27FC236}">
                <a16:creationId xmlns:a16="http://schemas.microsoft.com/office/drawing/2014/main" id="{70FB482E-1B0A-4FA2-863D-10E5F8F50AE9}"/>
              </a:ext>
            </a:extLst>
          </p:cNvPr>
          <p:cNvSpPr txBox="1">
            <a:spLocks/>
          </p:cNvSpPr>
          <p:nvPr/>
        </p:nvSpPr>
        <p:spPr>
          <a:xfrm>
            <a:off x="3450857" y="2834081"/>
            <a:ext cx="2406773" cy="1169551"/>
          </a:xfrm>
          <a:prstGeom prst="rect">
            <a:avLst/>
          </a:prstGeom>
        </p:spPr>
        <p:txBody>
          <a:bodyPr wrap="squar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dirty="0"/>
              <a:t>Client Survey</a:t>
            </a:r>
          </a:p>
          <a:p>
            <a:pPr>
              <a:spcBef>
                <a:spcPts val="0"/>
              </a:spcBef>
            </a:pPr>
            <a:r>
              <a:rPr lang="en-US" b="0" dirty="0"/>
              <a:t> Assess the system of care from a participant perspective and identify what is and is not working</a:t>
            </a:r>
            <a:endParaRPr lang="en-US" dirty="0"/>
          </a:p>
        </p:txBody>
      </p:sp>
      <p:sp>
        <p:nvSpPr>
          <p:cNvPr id="45" name="Rectangle 44"/>
          <p:cNvSpPr/>
          <p:nvPr/>
        </p:nvSpPr>
        <p:spPr>
          <a:xfrm>
            <a:off x="3450858" y="4075183"/>
            <a:ext cx="2394656" cy="1169551"/>
          </a:xfrm>
          <a:prstGeom prst="rect">
            <a:avLst/>
          </a:prstGeom>
        </p:spPr>
        <p:txBody>
          <a:bodyPr wrap="square">
            <a:spAutoFit/>
          </a:bodyPr>
          <a:lstStyle/>
          <a:p>
            <a:pPr algn="ctr"/>
            <a:r>
              <a:rPr lang="en-US" sz="1400" b="1" dirty="0"/>
              <a:t>Community Participatory Action Research</a:t>
            </a:r>
          </a:p>
          <a:p>
            <a:pPr algn="ctr"/>
            <a:r>
              <a:rPr lang="en-US" sz="1400" dirty="0"/>
              <a:t>Engage participants in identifying challenges and </a:t>
            </a:r>
          </a:p>
          <a:p>
            <a:pPr algn="ctr"/>
            <a:r>
              <a:rPr lang="en-US" sz="1400" dirty="0"/>
              <a:t>co-creating solutions</a:t>
            </a:r>
          </a:p>
        </p:txBody>
      </p:sp>
      <p:sp>
        <p:nvSpPr>
          <p:cNvPr id="28" name="Rectangle 27"/>
          <p:cNvSpPr/>
          <p:nvPr/>
        </p:nvSpPr>
        <p:spPr>
          <a:xfrm>
            <a:off x="3776669" y="1758680"/>
            <a:ext cx="1640694" cy="6858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rPr>
              <a:t>Participant Engagement</a:t>
            </a:r>
          </a:p>
        </p:txBody>
      </p:sp>
      <p:grpSp>
        <p:nvGrpSpPr>
          <p:cNvPr id="2" name="Group 1">
            <a:extLst>
              <a:ext uri="{FF2B5EF4-FFF2-40B4-BE49-F238E27FC236}">
                <a16:creationId xmlns:a16="http://schemas.microsoft.com/office/drawing/2014/main" id="{2BDD87A7-3969-6446-A1FC-9B8713A7D3F4}"/>
              </a:ext>
            </a:extLst>
          </p:cNvPr>
          <p:cNvGrpSpPr/>
          <p:nvPr/>
        </p:nvGrpSpPr>
        <p:grpSpPr>
          <a:xfrm>
            <a:off x="152400" y="137160"/>
            <a:ext cx="457200" cy="1463040"/>
            <a:chOff x="152400" y="137160"/>
            <a:chExt cx="457200" cy="1463040"/>
          </a:xfrm>
        </p:grpSpPr>
        <p:sp>
          <p:nvSpPr>
            <p:cNvPr id="86" name="Rectangle 85">
              <a:extLst>
                <a:ext uri="{FF2B5EF4-FFF2-40B4-BE49-F238E27FC236}">
                  <a16:creationId xmlns:a16="http://schemas.microsoft.com/office/drawing/2014/main" id="{007D3B49-FF2C-9E49-8392-E634F73DD4A8}"/>
                </a:ext>
              </a:extLst>
            </p:cNvPr>
            <p:cNvSpPr/>
            <p:nvPr/>
          </p:nvSpPr>
          <p:spPr>
            <a:xfrm>
              <a:off x="152400" y="137160"/>
              <a:ext cx="457200" cy="457200"/>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87" name="Shape 308">
              <a:extLst>
                <a:ext uri="{FF2B5EF4-FFF2-40B4-BE49-F238E27FC236}">
                  <a16:creationId xmlns:a16="http://schemas.microsoft.com/office/drawing/2014/main" id="{C24731E5-E601-2248-AC9C-7F7E4B862C7E}"/>
                </a:ext>
              </a:extLst>
            </p:cNvPr>
            <p:cNvPicPr preferRelativeResize="0"/>
            <p:nvPr/>
          </p:nvPicPr>
          <p:blipFill rotWithShape="1">
            <a:blip r:embed="rId3">
              <a:alphaModFix/>
              <a:biLevel thresh="50000"/>
              <a:extLst>
                <a:ext uri="{BEBA8EAE-BF5A-486C-A8C5-ECC9F3942E4B}">
                  <a14:imgProps xmlns:a14="http://schemas.microsoft.com/office/drawing/2010/main">
                    <a14:imgLayer>
                      <a14:imgEffect>
                        <a14:colorTemperature colorTemp="1500"/>
                      </a14:imgEffect>
                      <a14:imgEffect>
                        <a14:saturation sat="0"/>
                      </a14:imgEffect>
                    </a14:imgLayer>
                  </a14:imgProps>
                </a:ext>
              </a:extLst>
            </a:blip>
            <a:srcRect/>
            <a:stretch/>
          </p:blipFill>
          <p:spPr>
            <a:xfrm>
              <a:off x="165265" y="152400"/>
              <a:ext cx="430461" cy="430461"/>
            </a:xfrm>
            <a:prstGeom prst="rect">
              <a:avLst/>
            </a:prstGeom>
            <a:solidFill>
              <a:schemeClr val="tx2">
                <a:lumMod val="20000"/>
                <a:lumOff val="80000"/>
              </a:schemeClr>
            </a:solidFill>
            <a:ln>
              <a:noFill/>
            </a:ln>
          </p:spPr>
        </p:pic>
        <p:sp>
          <p:nvSpPr>
            <p:cNvPr id="88" name="Rectangle 87">
              <a:extLst>
                <a:ext uri="{FF2B5EF4-FFF2-40B4-BE49-F238E27FC236}">
                  <a16:creationId xmlns:a16="http://schemas.microsoft.com/office/drawing/2014/main" id="{37EFED0F-3873-4E41-B03F-A5B76478FEDD}"/>
                </a:ext>
              </a:extLst>
            </p:cNvPr>
            <p:cNvSpPr/>
            <p:nvPr/>
          </p:nvSpPr>
          <p:spPr>
            <a:xfrm>
              <a:off x="152400" y="640080"/>
              <a:ext cx="457200" cy="4572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sp>
          <p:nvSpPr>
            <p:cNvPr id="89" name="Rectangle 88">
              <a:extLst>
                <a:ext uri="{FF2B5EF4-FFF2-40B4-BE49-F238E27FC236}">
                  <a16:creationId xmlns:a16="http://schemas.microsoft.com/office/drawing/2014/main" id="{D8F0415F-B3C7-B545-9A9F-99622BB1BE2C}"/>
                </a:ext>
              </a:extLst>
            </p:cNvPr>
            <p:cNvSpPr/>
            <p:nvPr/>
          </p:nvSpPr>
          <p:spPr>
            <a:xfrm>
              <a:off x="152400" y="1143000"/>
              <a:ext cx="457200" cy="457200"/>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b"/>
            <a:lstStyle/>
            <a:p>
              <a:pPr algn="ctr"/>
              <a:r>
                <a:rPr lang="en-US" sz="1400" b="1" dirty="0">
                  <a:solidFill>
                    <a:schemeClr val="bg1"/>
                  </a:solidFill>
                </a:rPr>
                <a:t>       </a:t>
              </a:r>
            </a:p>
          </p:txBody>
        </p:sp>
        <p:pic>
          <p:nvPicPr>
            <p:cNvPr id="90" name="Picture 89" descr="https://d30y9cdsu7xlg0.cloudfront.net/png/551315-200.png">
              <a:extLst>
                <a:ext uri="{FF2B5EF4-FFF2-40B4-BE49-F238E27FC236}">
                  <a16:creationId xmlns:a16="http://schemas.microsoft.com/office/drawing/2014/main" id="{DAD04B40-AE39-D34D-B60D-5B3CED1A7F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7633" y="1206096"/>
              <a:ext cx="331007" cy="331007"/>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C4B4E527-BAA0-E840-AB99-C14EF8084415}"/>
                </a:ext>
              </a:extLst>
            </p:cNvPr>
            <p:cNvGrpSpPr/>
            <p:nvPr/>
          </p:nvGrpSpPr>
          <p:grpSpPr>
            <a:xfrm>
              <a:off x="188125" y="685800"/>
              <a:ext cx="381000" cy="368706"/>
              <a:chOff x="1031166" y="3276600"/>
              <a:chExt cx="680851" cy="671460"/>
            </a:xfrm>
          </p:grpSpPr>
          <p:sp>
            <p:nvSpPr>
              <p:cNvPr id="92" name="Oval 91">
                <a:extLst>
                  <a:ext uri="{FF2B5EF4-FFF2-40B4-BE49-F238E27FC236}">
                    <a16:creationId xmlns:a16="http://schemas.microsoft.com/office/drawing/2014/main" id="{4A373B30-C759-634C-9F45-B5F6DA9A27F9}"/>
                  </a:ext>
                </a:extLst>
              </p:cNvPr>
              <p:cNvSpPr/>
              <p:nvPr/>
            </p:nvSpPr>
            <p:spPr>
              <a:xfrm>
                <a:off x="1031166" y="3276600"/>
                <a:ext cx="680851" cy="67146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93" name="Group 92">
                <a:extLst>
                  <a:ext uri="{FF2B5EF4-FFF2-40B4-BE49-F238E27FC236}">
                    <a16:creationId xmlns:a16="http://schemas.microsoft.com/office/drawing/2014/main" id="{D3A36E3E-EEEC-7548-AD28-F611A082B0E4}"/>
                  </a:ext>
                </a:extLst>
              </p:cNvPr>
              <p:cNvGrpSpPr/>
              <p:nvPr/>
            </p:nvGrpSpPr>
            <p:grpSpPr>
              <a:xfrm>
                <a:off x="1153353" y="3404398"/>
                <a:ext cx="436474" cy="460160"/>
                <a:chOff x="4128083" y="3291418"/>
                <a:chExt cx="642938" cy="677827"/>
              </a:xfrm>
            </p:grpSpPr>
            <p:sp>
              <p:nvSpPr>
                <p:cNvPr id="94" name="Freeform 61">
                  <a:extLst>
                    <a:ext uri="{FF2B5EF4-FFF2-40B4-BE49-F238E27FC236}">
                      <a16:creationId xmlns:a16="http://schemas.microsoft.com/office/drawing/2014/main" id="{E541585D-5830-AE4E-BD4A-55980ADD330E}"/>
                    </a:ext>
                  </a:extLst>
                </p:cNvPr>
                <p:cNvSpPr/>
                <p:nvPr/>
              </p:nvSpPr>
              <p:spPr>
                <a:xfrm>
                  <a:off x="4280880" y="3467097"/>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tx2"/>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95" name="Oval 94">
                  <a:extLst>
                    <a:ext uri="{FF2B5EF4-FFF2-40B4-BE49-F238E27FC236}">
                      <a16:creationId xmlns:a16="http://schemas.microsoft.com/office/drawing/2014/main" id="{A7CE3422-9E71-9D4E-A57F-22976E11AF3D}"/>
                    </a:ext>
                  </a:extLst>
                </p:cNvPr>
                <p:cNvSpPr/>
                <p:nvPr/>
              </p:nvSpPr>
              <p:spPr>
                <a:xfrm>
                  <a:off x="4356419" y="3291418"/>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nvGrpSpPr>
                <p:cNvPr id="96" name="Group 95">
                  <a:extLst>
                    <a:ext uri="{FF2B5EF4-FFF2-40B4-BE49-F238E27FC236}">
                      <a16:creationId xmlns:a16="http://schemas.microsoft.com/office/drawing/2014/main" id="{79D5365A-82D3-F940-A175-8D402D36F63C}"/>
                    </a:ext>
                  </a:extLst>
                </p:cNvPr>
                <p:cNvGrpSpPr/>
                <p:nvPr/>
              </p:nvGrpSpPr>
              <p:grpSpPr>
                <a:xfrm>
                  <a:off x="4128083" y="3408400"/>
                  <a:ext cx="337344" cy="449720"/>
                  <a:chOff x="4112208" y="3408400"/>
                  <a:chExt cx="337344" cy="449720"/>
                </a:xfrm>
              </p:grpSpPr>
              <p:sp>
                <p:nvSpPr>
                  <p:cNvPr id="103" name="Freeform 70">
                    <a:extLst>
                      <a:ext uri="{FF2B5EF4-FFF2-40B4-BE49-F238E27FC236}">
                        <a16:creationId xmlns:a16="http://schemas.microsoft.com/office/drawing/2014/main" id="{E1004AA6-6CC0-724A-A420-CEF985F9F292}"/>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04" name="Oval 103">
                    <a:extLst>
                      <a:ext uri="{FF2B5EF4-FFF2-40B4-BE49-F238E27FC236}">
                        <a16:creationId xmlns:a16="http://schemas.microsoft.com/office/drawing/2014/main" id="{9894E7D1-FC13-3743-A8B5-047EC7DB9E00}"/>
                      </a:ext>
                    </a:extLst>
                  </p:cNvPr>
                  <p:cNvSpPr/>
                  <p:nvPr/>
                </p:nvSpPr>
                <p:spPr>
                  <a:xfrm>
                    <a:off x="4187747" y="3408400"/>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97" name="Group 96">
                  <a:extLst>
                    <a:ext uri="{FF2B5EF4-FFF2-40B4-BE49-F238E27FC236}">
                      <a16:creationId xmlns:a16="http://schemas.microsoft.com/office/drawing/2014/main" id="{BAAFABD6-0FF6-434A-8151-9B394D2BC3AB}"/>
                    </a:ext>
                  </a:extLst>
                </p:cNvPr>
                <p:cNvGrpSpPr/>
                <p:nvPr/>
              </p:nvGrpSpPr>
              <p:grpSpPr>
                <a:xfrm>
                  <a:off x="4433677" y="3408400"/>
                  <a:ext cx="337344" cy="449720"/>
                  <a:chOff x="4112208" y="3408400"/>
                  <a:chExt cx="337344" cy="449720"/>
                </a:xfrm>
              </p:grpSpPr>
              <p:sp>
                <p:nvSpPr>
                  <p:cNvPr id="101" name="Freeform 68">
                    <a:extLst>
                      <a:ext uri="{FF2B5EF4-FFF2-40B4-BE49-F238E27FC236}">
                        <a16:creationId xmlns:a16="http://schemas.microsoft.com/office/drawing/2014/main" id="{75B587E1-49E2-A849-88A4-73DA7999D895}"/>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02" name="Oval 101">
                    <a:extLst>
                      <a:ext uri="{FF2B5EF4-FFF2-40B4-BE49-F238E27FC236}">
                        <a16:creationId xmlns:a16="http://schemas.microsoft.com/office/drawing/2014/main" id="{E7AEF14C-72DD-FA4E-B721-6F47B0597661}"/>
                      </a:ext>
                    </a:extLst>
                  </p:cNvPr>
                  <p:cNvSpPr/>
                  <p:nvPr/>
                </p:nvSpPr>
                <p:spPr>
                  <a:xfrm>
                    <a:off x="4187747" y="3408400"/>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nvGrpSpPr>
                <p:cNvPr id="98" name="Group 97">
                  <a:extLst>
                    <a:ext uri="{FF2B5EF4-FFF2-40B4-BE49-F238E27FC236}">
                      <a16:creationId xmlns:a16="http://schemas.microsoft.com/office/drawing/2014/main" id="{8FD7ED50-146E-0A45-B65F-604FB672F4B9}"/>
                    </a:ext>
                  </a:extLst>
                </p:cNvPr>
                <p:cNvGrpSpPr/>
                <p:nvPr/>
              </p:nvGrpSpPr>
              <p:grpSpPr>
                <a:xfrm>
                  <a:off x="4280880" y="3519525"/>
                  <a:ext cx="337344" cy="449720"/>
                  <a:chOff x="4112208" y="3408400"/>
                  <a:chExt cx="337344" cy="449720"/>
                </a:xfrm>
              </p:grpSpPr>
              <p:sp>
                <p:nvSpPr>
                  <p:cNvPr id="99" name="Freeform 66">
                    <a:extLst>
                      <a:ext uri="{FF2B5EF4-FFF2-40B4-BE49-F238E27FC236}">
                        <a16:creationId xmlns:a16="http://schemas.microsoft.com/office/drawing/2014/main" id="{901BFE49-A992-C144-8E71-1B2B5621E564}"/>
                      </a:ext>
                    </a:extLst>
                  </p:cNvPr>
                  <p:cNvSpPr/>
                  <p:nvPr/>
                </p:nvSpPr>
                <p:spPr>
                  <a:xfrm>
                    <a:off x="4112208" y="3584079"/>
                    <a:ext cx="337344" cy="274041"/>
                  </a:xfrm>
                  <a:custGeom>
                    <a:avLst/>
                    <a:gdLst>
                      <a:gd name="connsiteX0" fmla="*/ 0 w 298450"/>
                      <a:gd name="connsiteY0" fmla="*/ 200025 h 200025"/>
                      <a:gd name="connsiteX1" fmla="*/ 0 w 298450"/>
                      <a:gd name="connsiteY1" fmla="*/ 50800 h 200025"/>
                      <a:gd name="connsiteX2" fmla="*/ 60325 w 298450"/>
                      <a:gd name="connsiteY2" fmla="*/ 0 h 200025"/>
                      <a:gd name="connsiteX3" fmla="*/ 231775 w 298450"/>
                      <a:gd name="connsiteY3" fmla="*/ 0 h 200025"/>
                      <a:gd name="connsiteX4" fmla="*/ 285750 w 298450"/>
                      <a:gd name="connsiteY4" fmla="*/ 44450 h 200025"/>
                      <a:gd name="connsiteX5" fmla="*/ 298450 w 298450"/>
                      <a:gd name="connsiteY5" fmla="*/ 190500 h 200025"/>
                      <a:gd name="connsiteX6" fmla="*/ 0 w 298450"/>
                      <a:gd name="connsiteY6" fmla="*/ 200025 h 200025"/>
                      <a:gd name="connsiteX0" fmla="*/ 0 w 298450"/>
                      <a:gd name="connsiteY0" fmla="*/ 205984 h 205984"/>
                      <a:gd name="connsiteX1" fmla="*/ 0 w 298450"/>
                      <a:gd name="connsiteY1" fmla="*/ 56759 h 205984"/>
                      <a:gd name="connsiteX2" fmla="*/ 60325 w 298450"/>
                      <a:gd name="connsiteY2" fmla="*/ 5959 h 205984"/>
                      <a:gd name="connsiteX3" fmla="*/ 231775 w 298450"/>
                      <a:gd name="connsiteY3" fmla="*/ 5959 h 205984"/>
                      <a:gd name="connsiteX4" fmla="*/ 285750 w 298450"/>
                      <a:gd name="connsiteY4" fmla="*/ 50409 h 205984"/>
                      <a:gd name="connsiteX5" fmla="*/ 298450 w 298450"/>
                      <a:gd name="connsiteY5" fmla="*/ 196459 h 205984"/>
                      <a:gd name="connsiteX6" fmla="*/ 0 w 298450"/>
                      <a:gd name="connsiteY6" fmla="*/ 205984 h 205984"/>
                      <a:gd name="connsiteX0" fmla="*/ 0 w 298450"/>
                      <a:gd name="connsiteY0" fmla="*/ 200082 h 200082"/>
                      <a:gd name="connsiteX1" fmla="*/ 0 w 298450"/>
                      <a:gd name="connsiteY1" fmla="*/ 50857 h 200082"/>
                      <a:gd name="connsiteX2" fmla="*/ 60325 w 298450"/>
                      <a:gd name="connsiteY2" fmla="*/ 57 h 200082"/>
                      <a:gd name="connsiteX3" fmla="*/ 285750 w 298450"/>
                      <a:gd name="connsiteY3" fmla="*/ 44507 h 200082"/>
                      <a:gd name="connsiteX4" fmla="*/ 298450 w 298450"/>
                      <a:gd name="connsiteY4" fmla="*/ 190557 h 200082"/>
                      <a:gd name="connsiteX5" fmla="*/ 0 w 298450"/>
                      <a:gd name="connsiteY5" fmla="*/ 200082 h 200082"/>
                      <a:gd name="connsiteX0" fmla="*/ 0 w 298450"/>
                      <a:gd name="connsiteY0" fmla="*/ 200075 h 200075"/>
                      <a:gd name="connsiteX1" fmla="*/ 0 w 298450"/>
                      <a:gd name="connsiteY1" fmla="*/ 50850 h 200075"/>
                      <a:gd name="connsiteX2" fmla="*/ 60325 w 298450"/>
                      <a:gd name="connsiteY2" fmla="*/ 50 h 200075"/>
                      <a:gd name="connsiteX3" fmla="*/ 269037 w 298450"/>
                      <a:gd name="connsiteY3" fmla="*/ 46739 h 200075"/>
                      <a:gd name="connsiteX4" fmla="*/ 298450 w 298450"/>
                      <a:gd name="connsiteY4" fmla="*/ 190550 h 200075"/>
                      <a:gd name="connsiteX5" fmla="*/ 0 w 298450"/>
                      <a:gd name="connsiteY5" fmla="*/ 200075 h 200075"/>
                      <a:gd name="connsiteX0" fmla="*/ 0 w 298450"/>
                      <a:gd name="connsiteY0" fmla="*/ 200182 h 200182"/>
                      <a:gd name="connsiteX1" fmla="*/ 0 w 298450"/>
                      <a:gd name="connsiteY1" fmla="*/ 50957 h 200182"/>
                      <a:gd name="connsiteX2" fmla="*/ 60325 w 298450"/>
                      <a:gd name="connsiteY2" fmla="*/ 157 h 200182"/>
                      <a:gd name="connsiteX3" fmla="*/ 269037 w 298450"/>
                      <a:gd name="connsiteY3" fmla="*/ 46846 h 200182"/>
                      <a:gd name="connsiteX4" fmla="*/ 298450 w 298450"/>
                      <a:gd name="connsiteY4" fmla="*/ 190657 h 200182"/>
                      <a:gd name="connsiteX5" fmla="*/ 0 w 298450"/>
                      <a:gd name="connsiteY5" fmla="*/ 200182 h 200182"/>
                      <a:gd name="connsiteX0" fmla="*/ 0 w 298450"/>
                      <a:gd name="connsiteY0" fmla="*/ 153336 h 153336"/>
                      <a:gd name="connsiteX1" fmla="*/ 0 w 298450"/>
                      <a:gd name="connsiteY1" fmla="*/ 4111 h 153336"/>
                      <a:gd name="connsiteX2" fmla="*/ 269037 w 298450"/>
                      <a:gd name="connsiteY2" fmla="*/ 0 h 153336"/>
                      <a:gd name="connsiteX3" fmla="*/ 298450 w 298450"/>
                      <a:gd name="connsiteY3" fmla="*/ 143811 h 153336"/>
                      <a:gd name="connsiteX4" fmla="*/ 0 w 298450"/>
                      <a:gd name="connsiteY4" fmla="*/ 153336 h 153336"/>
                      <a:gd name="connsiteX0" fmla="*/ 35491 w 333941"/>
                      <a:gd name="connsiteY0" fmla="*/ 169663 h 169663"/>
                      <a:gd name="connsiteX1" fmla="*/ 35491 w 333941"/>
                      <a:gd name="connsiteY1" fmla="*/ 20438 h 169663"/>
                      <a:gd name="connsiteX2" fmla="*/ 304528 w 333941"/>
                      <a:gd name="connsiteY2" fmla="*/ 16327 h 169663"/>
                      <a:gd name="connsiteX3" fmla="*/ 333941 w 333941"/>
                      <a:gd name="connsiteY3" fmla="*/ 160138 h 169663"/>
                      <a:gd name="connsiteX4" fmla="*/ 35491 w 333941"/>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8379"/>
                      <a:gd name="connsiteY0" fmla="*/ 169663 h 169663"/>
                      <a:gd name="connsiteX1" fmla="*/ 19929 w 318379"/>
                      <a:gd name="connsiteY1" fmla="*/ 20438 h 169663"/>
                      <a:gd name="connsiteX2" fmla="*/ 288966 w 318379"/>
                      <a:gd name="connsiteY2" fmla="*/ 16327 h 169663"/>
                      <a:gd name="connsiteX3" fmla="*/ 318379 w 318379"/>
                      <a:gd name="connsiteY3" fmla="*/ 160138 h 169663"/>
                      <a:gd name="connsiteX4" fmla="*/ 19929 w 318379"/>
                      <a:gd name="connsiteY4" fmla="*/ 169663 h 169663"/>
                      <a:gd name="connsiteX0" fmla="*/ 19929 w 315782"/>
                      <a:gd name="connsiteY0" fmla="*/ 170407 h 172078"/>
                      <a:gd name="connsiteX1" fmla="*/ 19929 w 315782"/>
                      <a:gd name="connsiteY1" fmla="*/ 21182 h 172078"/>
                      <a:gd name="connsiteX2" fmla="*/ 288966 w 315782"/>
                      <a:gd name="connsiteY2" fmla="*/ 17071 h 172078"/>
                      <a:gd name="connsiteX3" fmla="*/ 311216 w 315782"/>
                      <a:gd name="connsiteY3" fmla="*/ 172078 h 172078"/>
                      <a:gd name="connsiteX4" fmla="*/ 19929 w 315782"/>
                      <a:gd name="connsiteY4" fmla="*/ 170407 h 172078"/>
                      <a:gd name="connsiteX0" fmla="*/ 19929 w 324586"/>
                      <a:gd name="connsiteY0" fmla="*/ 170407 h 172078"/>
                      <a:gd name="connsiteX1" fmla="*/ 19929 w 324586"/>
                      <a:gd name="connsiteY1" fmla="*/ 21182 h 172078"/>
                      <a:gd name="connsiteX2" fmla="*/ 288966 w 324586"/>
                      <a:gd name="connsiteY2" fmla="*/ 17071 h 172078"/>
                      <a:gd name="connsiteX3" fmla="*/ 311216 w 324586"/>
                      <a:gd name="connsiteY3" fmla="*/ 172078 h 172078"/>
                      <a:gd name="connsiteX4" fmla="*/ 191837 w 324586"/>
                      <a:gd name="connsiteY4" fmla="*/ 171900 h 172078"/>
                      <a:gd name="connsiteX5" fmla="*/ 19929 w 324586"/>
                      <a:gd name="connsiteY5" fmla="*/ 170407 h 172078"/>
                      <a:gd name="connsiteX0" fmla="*/ 19929 w 324586"/>
                      <a:gd name="connsiteY0" fmla="*/ 170407 h 181958"/>
                      <a:gd name="connsiteX1" fmla="*/ 19929 w 324586"/>
                      <a:gd name="connsiteY1" fmla="*/ 21182 h 181958"/>
                      <a:gd name="connsiteX2" fmla="*/ 288966 w 324586"/>
                      <a:gd name="connsiteY2" fmla="*/ 17071 h 181958"/>
                      <a:gd name="connsiteX3" fmla="*/ 311216 w 324586"/>
                      <a:gd name="connsiteY3" fmla="*/ 172078 h 181958"/>
                      <a:gd name="connsiteX4" fmla="*/ 191837 w 324586"/>
                      <a:gd name="connsiteY4" fmla="*/ 171900 h 181958"/>
                      <a:gd name="connsiteX5" fmla="*/ 19929 w 324586"/>
                      <a:gd name="connsiteY5" fmla="*/ 170407 h 181958"/>
                      <a:gd name="connsiteX0" fmla="*/ 19929 w 324586"/>
                      <a:gd name="connsiteY0" fmla="*/ 170407 h 194291"/>
                      <a:gd name="connsiteX1" fmla="*/ 19929 w 324586"/>
                      <a:gd name="connsiteY1" fmla="*/ 21182 h 194291"/>
                      <a:gd name="connsiteX2" fmla="*/ 288966 w 324586"/>
                      <a:gd name="connsiteY2" fmla="*/ 17071 h 194291"/>
                      <a:gd name="connsiteX3" fmla="*/ 311216 w 324586"/>
                      <a:gd name="connsiteY3" fmla="*/ 172078 h 194291"/>
                      <a:gd name="connsiteX4" fmla="*/ 191837 w 324586"/>
                      <a:gd name="connsiteY4" fmla="*/ 194291 h 194291"/>
                      <a:gd name="connsiteX5" fmla="*/ 19929 w 324586"/>
                      <a:gd name="connsiteY5" fmla="*/ 170407 h 194291"/>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91837 w 324586"/>
                      <a:gd name="connsiteY4" fmla="*/ 194291 h 197219"/>
                      <a:gd name="connsiteX5" fmla="*/ 19929 w 324586"/>
                      <a:gd name="connsiteY5" fmla="*/ 170407 h 197219"/>
                      <a:gd name="connsiteX0" fmla="*/ 19929 w 324586"/>
                      <a:gd name="connsiteY0" fmla="*/ 170407 h 197219"/>
                      <a:gd name="connsiteX1" fmla="*/ 19929 w 324586"/>
                      <a:gd name="connsiteY1" fmla="*/ 21182 h 197219"/>
                      <a:gd name="connsiteX2" fmla="*/ 288966 w 324586"/>
                      <a:gd name="connsiteY2" fmla="*/ 17071 h 197219"/>
                      <a:gd name="connsiteX3" fmla="*/ 311216 w 324586"/>
                      <a:gd name="connsiteY3" fmla="*/ 172078 h 197219"/>
                      <a:gd name="connsiteX4" fmla="*/ 165573 w 324586"/>
                      <a:gd name="connsiteY4" fmla="*/ 194291 h 197219"/>
                      <a:gd name="connsiteX5" fmla="*/ 19929 w 324586"/>
                      <a:gd name="connsiteY5" fmla="*/ 170407 h 197219"/>
                      <a:gd name="connsiteX0" fmla="*/ 1299 w 304161"/>
                      <a:gd name="connsiteY0" fmla="*/ 189904 h 216716"/>
                      <a:gd name="connsiteX1" fmla="*/ 34725 w 304161"/>
                      <a:gd name="connsiteY1" fmla="*/ 11571 h 216716"/>
                      <a:gd name="connsiteX2" fmla="*/ 270336 w 304161"/>
                      <a:gd name="connsiteY2" fmla="*/ 36568 h 216716"/>
                      <a:gd name="connsiteX3" fmla="*/ 292586 w 304161"/>
                      <a:gd name="connsiteY3" fmla="*/ 191575 h 216716"/>
                      <a:gd name="connsiteX4" fmla="*/ 146943 w 304161"/>
                      <a:gd name="connsiteY4" fmla="*/ 213788 h 216716"/>
                      <a:gd name="connsiteX5" fmla="*/ 1299 w 304161"/>
                      <a:gd name="connsiteY5" fmla="*/ 189904 h 216716"/>
                      <a:gd name="connsiteX0" fmla="*/ 880 w 300069"/>
                      <a:gd name="connsiteY0" fmla="*/ 195935 h 222747"/>
                      <a:gd name="connsiteX1" fmla="*/ 34306 w 300069"/>
                      <a:gd name="connsiteY1" fmla="*/ 17602 h 222747"/>
                      <a:gd name="connsiteX2" fmla="*/ 257979 w 300069"/>
                      <a:gd name="connsiteY2" fmla="*/ 26925 h 222747"/>
                      <a:gd name="connsiteX3" fmla="*/ 292167 w 300069"/>
                      <a:gd name="connsiteY3" fmla="*/ 197606 h 222747"/>
                      <a:gd name="connsiteX4" fmla="*/ 146524 w 300069"/>
                      <a:gd name="connsiteY4" fmla="*/ 219819 h 222747"/>
                      <a:gd name="connsiteX5" fmla="*/ 880 w 300069"/>
                      <a:gd name="connsiteY5" fmla="*/ 195935 h 222747"/>
                      <a:gd name="connsiteX0" fmla="*/ 880 w 300069"/>
                      <a:gd name="connsiteY0" fmla="*/ 200522 h 227334"/>
                      <a:gd name="connsiteX1" fmla="*/ 34306 w 300069"/>
                      <a:gd name="connsiteY1" fmla="*/ 22189 h 227334"/>
                      <a:gd name="connsiteX2" fmla="*/ 257979 w 300069"/>
                      <a:gd name="connsiteY2" fmla="*/ 22556 h 227334"/>
                      <a:gd name="connsiteX3" fmla="*/ 292167 w 300069"/>
                      <a:gd name="connsiteY3" fmla="*/ 202193 h 227334"/>
                      <a:gd name="connsiteX4" fmla="*/ 146524 w 300069"/>
                      <a:gd name="connsiteY4" fmla="*/ 224406 h 227334"/>
                      <a:gd name="connsiteX5" fmla="*/ 880 w 300069"/>
                      <a:gd name="connsiteY5" fmla="*/ 200522 h 227334"/>
                      <a:gd name="connsiteX0" fmla="*/ 63 w 306415"/>
                      <a:gd name="connsiteY0" fmla="*/ 202902 h 224748"/>
                      <a:gd name="connsiteX1" fmla="*/ 40652 w 306415"/>
                      <a:gd name="connsiteY1" fmla="*/ 22330 h 224748"/>
                      <a:gd name="connsiteX2" fmla="*/ 264325 w 306415"/>
                      <a:gd name="connsiteY2" fmla="*/ 22697 h 224748"/>
                      <a:gd name="connsiteX3" fmla="*/ 298513 w 306415"/>
                      <a:gd name="connsiteY3" fmla="*/ 202334 h 224748"/>
                      <a:gd name="connsiteX4" fmla="*/ 152870 w 306415"/>
                      <a:gd name="connsiteY4" fmla="*/ 224547 h 224748"/>
                      <a:gd name="connsiteX5" fmla="*/ 63 w 306415"/>
                      <a:gd name="connsiteY5" fmla="*/ 202902 h 224748"/>
                      <a:gd name="connsiteX0" fmla="*/ 63 w 308337"/>
                      <a:gd name="connsiteY0" fmla="*/ 203461 h 225280"/>
                      <a:gd name="connsiteX1" fmla="*/ 40652 w 308337"/>
                      <a:gd name="connsiteY1" fmla="*/ 22889 h 225280"/>
                      <a:gd name="connsiteX2" fmla="*/ 264325 w 308337"/>
                      <a:gd name="connsiteY2" fmla="*/ 23256 h 225280"/>
                      <a:gd name="connsiteX3" fmla="*/ 300901 w 308337"/>
                      <a:gd name="connsiteY3" fmla="*/ 211849 h 225280"/>
                      <a:gd name="connsiteX4" fmla="*/ 152870 w 308337"/>
                      <a:gd name="connsiteY4" fmla="*/ 225106 h 225280"/>
                      <a:gd name="connsiteX5" fmla="*/ 63 w 308337"/>
                      <a:gd name="connsiteY5" fmla="*/ 203461 h 225280"/>
                      <a:gd name="connsiteX0" fmla="*/ 4906 w 313180"/>
                      <a:gd name="connsiteY0" fmla="*/ 203461 h 225280"/>
                      <a:gd name="connsiteX1" fmla="*/ 45495 w 313180"/>
                      <a:gd name="connsiteY1" fmla="*/ 22889 h 225280"/>
                      <a:gd name="connsiteX2" fmla="*/ 269168 w 313180"/>
                      <a:gd name="connsiteY2" fmla="*/ 23256 h 225280"/>
                      <a:gd name="connsiteX3" fmla="*/ 305744 w 313180"/>
                      <a:gd name="connsiteY3" fmla="*/ 211849 h 225280"/>
                      <a:gd name="connsiteX4" fmla="*/ 157713 w 313180"/>
                      <a:gd name="connsiteY4" fmla="*/ 225106 h 225280"/>
                      <a:gd name="connsiteX5" fmla="*/ 4906 w 313180"/>
                      <a:gd name="connsiteY5" fmla="*/ 203461 h 225280"/>
                      <a:gd name="connsiteX0" fmla="*/ 4906 w 313180"/>
                      <a:gd name="connsiteY0" fmla="*/ 203461 h 238607"/>
                      <a:gd name="connsiteX1" fmla="*/ 45495 w 313180"/>
                      <a:gd name="connsiteY1" fmla="*/ 22889 h 238607"/>
                      <a:gd name="connsiteX2" fmla="*/ 269168 w 313180"/>
                      <a:gd name="connsiteY2" fmla="*/ 23256 h 238607"/>
                      <a:gd name="connsiteX3" fmla="*/ 305744 w 313180"/>
                      <a:gd name="connsiteY3" fmla="*/ 211849 h 238607"/>
                      <a:gd name="connsiteX4" fmla="*/ 162488 w 313180"/>
                      <a:gd name="connsiteY4" fmla="*/ 238540 h 238607"/>
                      <a:gd name="connsiteX5" fmla="*/ 4906 w 313180"/>
                      <a:gd name="connsiteY5" fmla="*/ 203461 h 238607"/>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 name="connsiteX0" fmla="*/ 4906 w 313180"/>
                      <a:gd name="connsiteY0" fmla="*/ 203461 h 238585"/>
                      <a:gd name="connsiteX1" fmla="*/ 45495 w 313180"/>
                      <a:gd name="connsiteY1" fmla="*/ 22889 h 238585"/>
                      <a:gd name="connsiteX2" fmla="*/ 269168 w 313180"/>
                      <a:gd name="connsiteY2" fmla="*/ 23256 h 238585"/>
                      <a:gd name="connsiteX3" fmla="*/ 305744 w 313180"/>
                      <a:gd name="connsiteY3" fmla="*/ 211849 h 238585"/>
                      <a:gd name="connsiteX4" fmla="*/ 162488 w 313180"/>
                      <a:gd name="connsiteY4" fmla="*/ 238540 h 238585"/>
                      <a:gd name="connsiteX5" fmla="*/ 4906 w 313180"/>
                      <a:gd name="connsiteY5" fmla="*/ 203461 h 2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80" h="238585">
                        <a:moveTo>
                          <a:pt x="4906" y="203461"/>
                        </a:moveTo>
                        <a:cubicBezTo>
                          <a:pt x="-7032" y="180347"/>
                          <a:pt x="1451" y="52923"/>
                          <a:pt x="45495" y="22889"/>
                        </a:cubicBezTo>
                        <a:cubicBezTo>
                          <a:pt x="89539" y="-7145"/>
                          <a:pt x="225793" y="-8237"/>
                          <a:pt x="269168" y="23256"/>
                        </a:cubicBezTo>
                        <a:cubicBezTo>
                          <a:pt x="312543" y="54749"/>
                          <a:pt x="321932" y="186044"/>
                          <a:pt x="305744" y="211849"/>
                        </a:cubicBezTo>
                        <a:cubicBezTo>
                          <a:pt x="275501" y="225970"/>
                          <a:pt x="203077" y="237699"/>
                          <a:pt x="162488" y="238540"/>
                        </a:cubicBezTo>
                        <a:cubicBezTo>
                          <a:pt x="121899" y="239381"/>
                          <a:pt x="33557" y="228581"/>
                          <a:pt x="4906" y="203461"/>
                        </a:cubicBezTo>
                        <a:close/>
                      </a:path>
                    </a:pathLst>
                  </a:cu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sp>
                <p:nvSpPr>
                  <p:cNvPr id="100" name="Oval 99">
                    <a:extLst>
                      <a:ext uri="{FF2B5EF4-FFF2-40B4-BE49-F238E27FC236}">
                        <a16:creationId xmlns:a16="http://schemas.microsoft.com/office/drawing/2014/main" id="{0B37F194-E78C-A04D-B4D0-EBC30D0EA1C9}"/>
                      </a:ext>
                    </a:extLst>
                  </p:cNvPr>
                  <p:cNvSpPr/>
                  <p:nvPr/>
                </p:nvSpPr>
                <p:spPr>
                  <a:xfrm>
                    <a:off x="4187747" y="3408400"/>
                    <a:ext cx="186267" cy="183698"/>
                  </a:xfrm>
                  <a:prstGeom prst="ellipse">
                    <a:avLst/>
                  </a:prstGeom>
                  <a:solidFill>
                    <a:schemeClr val="accent1"/>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dirty="0"/>
                  </a:p>
                </p:txBody>
              </p:sp>
            </p:grpSp>
          </p:grpSp>
        </p:grpSp>
      </p:grpSp>
    </p:spTree>
    <p:extLst>
      <p:ext uri="{BB962C8B-B14F-4D97-AF65-F5344CB8AC3E}">
        <p14:creationId xmlns:p14="http://schemas.microsoft.com/office/powerpoint/2010/main" val="3085735214"/>
      </p:ext>
    </p:extLst>
  </p:cSld>
  <p:clrMapOvr>
    <a:masterClrMapping/>
  </p:clrMapOvr>
</p:sld>
</file>

<file path=ppt/theme/theme1.xml><?xml version="1.0" encoding="utf-8"?>
<a:theme xmlns:a="http://schemas.openxmlformats.org/drawingml/2006/main" name="PPT Template">
  <a:themeElements>
    <a:clrScheme name="ThirdSectorFinal">
      <a:dk1>
        <a:srgbClr val="000000"/>
      </a:dk1>
      <a:lt1>
        <a:srgbClr val="FFFFFF"/>
      </a:lt1>
      <a:dk2>
        <a:srgbClr val="184F9A"/>
      </a:dk2>
      <a:lt2>
        <a:srgbClr val="EFEFF2"/>
      </a:lt2>
      <a:accent1>
        <a:srgbClr val="0059E0"/>
      </a:accent1>
      <a:accent2>
        <a:srgbClr val="36AC79"/>
      </a:accent2>
      <a:accent3>
        <a:srgbClr val="9DCFA8"/>
      </a:accent3>
      <a:accent4>
        <a:srgbClr val="FF7400"/>
      </a:accent4>
      <a:accent5>
        <a:srgbClr val="F69A65"/>
      </a:accent5>
      <a:accent6>
        <a:srgbClr val="F7F3EF"/>
      </a:accent6>
      <a:hlink>
        <a:srgbClr val="0000FF"/>
      </a:hlink>
      <a:folHlink>
        <a:srgbClr val="D81E4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sz="1400" b="1" dirty="0" err="1" smtClean="0">
            <a:solidFill>
              <a:schemeClr val="tx1"/>
            </a:solidFill>
          </a:defRPr>
        </a:defPPr>
      </a:lstStyle>
      <a:style>
        <a:lnRef idx="2">
          <a:schemeClr val="dk1"/>
        </a:lnRef>
        <a:fillRef idx="1">
          <a:schemeClr val="lt1"/>
        </a:fillRef>
        <a:effectRef idx="0">
          <a:schemeClr val="dk1"/>
        </a:effectRef>
        <a:fontRef idx="minor">
          <a:schemeClr val="dk1"/>
        </a:fontRef>
      </a:style>
    </a:spDef>
    <a:lnDef>
      <a:spPr>
        <a:ln w="3175">
          <a:solidFill>
            <a:schemeClr val="bg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6 PowerPoint Template" id="{DD56B6A4-F02A-4BCA-B992-E336C6E3FBDB}" vid="{53125FCD-8CCF-46EA-A9F9-1E1835684C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EF38AA9-D496-7545-BC99-A3826695E206}">
  <we:reference id="wa104381063" version="1.0.0.0" store="en-US" storeType="OMEX"/>
  <we:alternateReferences>
    <we:reference id="wa104381063"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PPT Template.potx</Template>
  <TotalTime>11871</TotalTime>
  <Words>1135</Words>
  <Application>Microsoft Office PowerPoint</Application>
  <PresentationFormat>On-screen Show (4:3)</PresentationFormat>
  <Paragraphs>164</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MS PGothic</vt:lpstr>
      <vt:lpstr>Arial</vt:lpstr>
      <vt:lpstr>Calibri</vt:lpstr>
      <vt:lpstr>Calibri Light</vt:lpstr>
      <vt:lpstr>Symbol</vt:lpstr>
      <vt:lpstr>Wingdings</vt:lpstr>
      <vt:lpstr>PPT Template</vt:lpstr>
      <vt:lpstr>Empowering Families Project</vt:lpstr>
      <vt:lpstr>Introductions</vt:lpstr>
      <vt:lpstr>Reflecting on program data, CSC Broward noticed a dramatic change in the population served by their Kinship programs</vt:lpstr>
      <vt:lpstr>After discussing the findings with providers and using shared inter-agency data to identify the cause, CSC Broward worked with providers to modify services</vt:lpstr>
      <vt:lpstr>CSC Broward has identified three initiatives to improve on its long history of results-based accountability and using data to drive decision-making</vt:lpstr>
      <vt:lpstr>CSC Broward was selected for a national cohort of communities using data and outcomes feedback loops to improve family results</vt:lpstr>
      <vt:lpstr>With AISP’s support, CSC Broward is building an Integrated Data System with many agency partners in order to better inform its system of care</vt:lpstr>
      <vt:lpstr>The Children and Youth Cabinet plays a critical role in helping the Broward Data Collaborative vision become a reality</vt:lpstr>
      <vt:lpstr>CSC Broward strives to leverage providers’ local expertise and to honor participants’ lived experience in analyzing and interpreting data collected</vt:lpstr>
      <vt:lpstr>After piloting provider and participant engagement to inform procurement, CSC Broward plans to build additional, ongoing feedback loops</vt:lpstr>
      <vt:lpstr>With access to additional quantitative and qualitative data, CSC Broward envisions a future of scaling sophisticated analysis and responsive action</vt:lpstr>
      <vt:lpstr>Disclosure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 PowerPoint Template</dc:title>
  <dc:creator>John Ginther</dc:creator>
  <cp:lastModifiedBy>Crews, Laney</cp:lastModifiedBy>
  <cp:revision>679</cp:revision>
  <cp:lastPrinted>2018-08-01T15:19:55Z</cp:lastPrinted>
  <dcterms:created xsi:type="dcterms:W3CDTF">2016-10-24T17:36:20Z</dcterms:created>
  <dcterms:modified xsi:type="dcterms:W3CDTF">2018-08-09T13:34:31Z</dcterms:modified>
</cp:coreProperties>
</file>